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38"/>
  </p:notesMasterIdLst>
  <p:sldIdLst>
    <p:sldId id="258" r:id="rId2"/>
    <p:sldId id="259" r:id="rId3"/>
    <p:sldId id="284" r:id="rId4"/>
    <p:sldId id="291" r:id="rId5"/>
    <p:sldId id="260" r:id="rId6"/>
    <p:sldId id="261" r:id="rId7"/>
    <p:sldId id="289" r:id="rId8"/>
    <p:sldId id="287" r:id="rId9"/>
    <p:sldId id="288" r:id="rId10"/>
    <p:sldId id="262" r:id="rId11"/>
    <p:sldId id="263" r:id="rId12"/>
    <p:sldId id="290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85" r:id="rId22"/>
    <p:sldId id="272" r:id="rId23"/>
    <p:sldId id="273" r:id="rId24"/>
    <p:sldId id="274" r:id="rId25"/>
    <p:sldId id="275" r:id="rId26"/>
    <p:sldId id="276" r:id="rId27"/>
    <p:sldId id="286" r:id="rId28"/>
    <p:sldId id="277" r:id="rId29"/>
    <p:sldId id="292" r:id="rId30"/>
    <p:sldId id="278" r:id="rId31"/>
    <p:sldId id="279" r:id="rId32"/>
    <p:sldId id="293" r:id="rId33"/>
    <p:sldId id="280" r:id="rId34"/>
    <p:sldId id="281" r:id="rId35"/>
    <p:sldId id="282" r:id="rId36"/>
    <p:sldId id="283" r:id="rId3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aximized" horzBarState="maximized">
    <p:restoredLeft sz="84412" autoAdjust="0"/>
    <p:restoredTop sz="94624" autoAdjust="0"/>
  </p:normalViewPr>
  <p:slideViewPr>
    <p:cSldViewPr>
      <p:cViewPr>
        <p:scale>
          <a:sx n="90" d="100"/>
          <a:sy n="90" d="100"/>
        </p:scale>
        <p:origin x="-1452" y="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E136BCC-F06A-479C-8C9B-2FC489AABC24}" type="datetimeFigureOut">
              <a:rPr lang="ar-IQ" smtClean="0"/>
              <a:pPr/>
              <a:t>06/03/1440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E3D1E4A-9C47-4B3C-B09B-609A7B26D2B3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0E712-8FC1-4034-BC4D-38745648375A}" type="datetimeFigureOut">
              <a:rPr lang="ar-IQ" smtClean="0"/>
              <a:pPr/>
              <a:t>06/03/1440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3269C-BBEC-4CCC-825B-D17A1F4E85D4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0E712-8FC1-4034-BC4D-38745648375A}" type="datetimeFigureOut">
              <a:rPr lang="ar-IQ" smtClean="0"/>
              <a:pPr/>
              <a:t>06/03/1440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3269C-BBEC-4CCC-825B-D17A1F4E85D4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0E712-8FC1-4034-BC4D-38745648375A}" type="datetimeFigureOut">
              <a:rPr lang="ar-IQ" smtClean="0"/>
              <a:pPr/>
              <a:t>06/03/1440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3269C-BBEC-4CCC-825B-D17A1F4E85D4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0E712-8FC1-4034-BC4D-38745648375A}" type="datetimeFigureOut">
              <a:rPr lang="ar-IQ" smtClean="0"/>
              <a:pPr/>
              <a:t>06/03/1440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3269C-BBEC-4CCC-825B-D17A1F4E85D4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0E712-8FC1-4034-BC4D-38745648375A}" type="datetimeFigureOut">
              <a:rPr lang="ar-IQ" smtClean="0"/>
              <a:pPr/>
              <a:t>06/03/1440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3269C-BBEC-4CCC-825B-D17A1F4E85D4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0E712-8FC1-4034-BC4D-38745648375A}" type="datetimeFigureOut">
              <a:rPr lang="ar-IQ" smtClean="0"/>
              <a:pPr/>
              <a:t>06/03/1440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3269C-BBEC-4CCC-825B-D17A1F4E85D4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0E712-8FC1-4034-BC4D-38745648375A}" type="datetimeFigureOut">
              <a:rPr lang="ar-IQ" smtClean="0"/>
              <a:pPr/>
              <a:t>06/03/1440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3269C-BBEC-4CCC-825B-D17A1F4E85D4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0E712-8FC1-4034-BC4D-38745648375A}" type="datetimeFigureOut">
              <a:rPr lang="ar-IQ" smtClean="0"/>
              <a:pPr/>
              <a:t>06/03/1440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3269C-BBEC-4CCC-825B-D17A1F4E85D4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0E712-8FC1-4034-BC4D-38745648375A}" type="datetimeFigureOut">
              <a:rPr lang="ar-IQ" smtClean="0"/>
              <a:pPr/>
              <a:t>06/03/1440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3269C-BBEC-4CCC-825B-D17A1F4E85D4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0E712-8FC1-4034-BC4D-38745648375A}" type="datetimeFigureOut">
              <a:rPr lang="ar-IQ" smtClean="0"/>
              <a:pPr/>
              <a:t>06/03/1440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3269C-BBEC-4CCC-825B-D17A1F4E85D4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0E712-8FC1-4034-BC4D-38745648375A}" type="datetimeFigureOut">
              <a:rPr lang="ar-IQ" smtClean="0"/>
              <a:pPr/>
              <a:t>06/03/1440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3269C-BBEC-4CCC-825B-D17A1F4E85D4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0E712-8FC1-4034-BC4D-38745648375A}" type="datetimeFigureOut">
              <a:rPr lang="ar-IQ" smtClean="0"/>
              <a:pPr/>
              <a:t>06/03/1440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A3269C-BBEC-4CCC-825B-D17A1F4E85D4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800" b="1" i="1" dirty="0" smtClean="0">
                <a:solidFill>
                  <a:srgbClr val="00B050"/>
                </a:solidFill>
              </a:rPr>
              <a:t>Drug affecting on gastrointestinal function </a:t>
            </a:r>
            <a:r>
              <a:rPr lang="en-US" sz="2800" dirty="0" smtClean="0">
                <a:solidFill>
                  <a:srgbClr val="00B050"/>
                </a:solidFill>
              </a:rPr>
              <a:t/>
            </a:r>
            <a:br>
              <a:rPr lang="en-US" sz="2800" dirty="0" smtClean="0">
                <a:solidFill>
                  <a:srgbClr val="00B050"/>
                </a:solidFill>
              </a:rPr>
            </a:br>
            <a:endParaRPr lang="ar-IQ" sz="28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l" rtl="0">
              <a:buNone/>
            </a:pPr>
            <a:r>
              <a:rPr lang="en-US" b="1" i="1" dirty="0" smtClean="0">
                <a:solidFill>
                  <a:srgbClr val="0070C0"/>
                </a:solidFill>
              </a:rPr>
              <a:t> </a:t>
            </a:r>
            <a:endParaRPr lang="en-US" dirty="0" smtClean="0">
              <a:solidFill>
                <a:srgbClr val="0070C0"/>
              </a:solidFill>
            </a:endParaRPr>
          </a:p>
          <a:p>
            <a:pPr lvl="0" algn="l">
              <a:buNone/>
            </a:pPr>
            <a:r>
              <a:rPr lang="en-US" b="1" i="1" dirty="0" smtClean="0">
                <a:solidFill>
                  <a:srgbClr val="0070C0"/>
                </a:solidFill>
              </a:rPr>
              <a:t>The term gastrointestinal muscular tube that begins at the mouth and ends at the anus.</a:t>
            </a:r>
          </a:p>
          <a:p>
            <a:pPr algn="l">
              <a:buNone/>
            </a:pPr>
            <a:r>
              <a:rPr lang="en-US" b="1" i="1" dirty="0" smtClean="0">
                <a:solidFill>
                  <a:srgbClr val="0070C0"/>
                </a:solidFill>
              </a:rPr>
              <a:t>:Structure</a:t>
            </a:r>
          </a:p>
          <a:p>
            <a:pPr algn="l">
              <a:buNone/>
            </a:pPr>
            <a:r>
              <a:rPr lang="en-US" b="1" i="1" dirty="0" smtClean="0">
                <a:solidFill>
                  <a:srgbClr val="0070C0"/>
                </a:solidFill>
              </a:rPr>
              <a:t>Oral cavity</a:t>
            </a:r>
          </a:p>
          <a:p>
            <a:pPr algn="l">
              <a:buNone/>
            </a:pPr>
            <a:r>
              <a:rPr lang="en-US" b="1" i="1" dirty="0" smtClean="0">
                <a:solidFill>
                  <a:srgbClr val="0070C0"/>
                </a:solidFill>
              </a:rPr>
              <a:t>Esophagus</a:t>
            </a:r>
          </a:p>
          <a:p>
            <a:pPr algn="l">
              <a:buNone/>
            </a:pPr>
            <a:r>
              <a:rPr lang="en-US" b="1" i="1" dirty="0" smtClean="0">
                <a:solidFill>
                  <a:srgbClr val="0070C0"/>
                </a:solidFill>
              </a:rPr>
              <a:t>Stomach</a:t>
            </a:r>
          </a:p>
          <a:p>
            <a:pPr algn="l">
              <a:buNone/>
            </a:pPr>
            <a:r>
              <a:rPr lang="en-US" b="1" i="1" dirty="0" smtClean="0">
                <a:solidFill>
                  <a:srgbClr val="0070C0"/>
                </a:solidFill>
              </a:rPr>
              <a:t>Small intestine</a:t>
            </a:r>
          </a:p>
          <a:p>
            <a:pPr algn="l">
              <a:buNone/>
            </a:pPr>
            <a:r>
              <a:rPr lang="en-US" b="1" i="1" dirty="0" smtClean="0">
                <a:solidFill>
                  <a:srgbClr val="0070C0"/>
                </a:solidFill>
              </a:rPr>
              <a:t>Large intestine</a:t>
            </a:r>
          </a:p>
          <a:p>
            <a:pPr>
              <a:buNone/>
            </a:pPr>
            <a:endParaRPr lang="ar-IQ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i="1" dirty="0" smtClean="0"/>
              <a:t>Bitters</a:t>
            </a:r>
            <a:endParaRPr lang="ar-IQ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l" rtl="0"/>
            <a:r>
              <a:rPr lang="en-US" b="1" i="1" dirty="0" smtClean="0">
                <a:solidFill>
                  <a:srgbClr val="00B050"/>
                </a:solidFill>
              </a:rPr>
              <a:t>b-directly acting </a:t>
            </a:r>
            <a:r>
              <a:rPr lang="en-US" b="1" i="1" dirty="0" err="1" smtClean="0">
                <a:solidFill>
                  <a:srgbClr val="00B050"/>
                </a:solidFill>
              </a:rPr>
              <a:t>sialagogues</a:t>
            </a:r>
            <a:r>
              <a:rPr lang="en-US" b="1" i="1" dirty="0" smtClean="0">
                <a:solidFill>
                  <a:srgbClr val="00B050"/>
                </a:solidFill>
              </a:rPr>
              <a:t> </a:t>
            </a:r>
            <a:r>
              <a:rPr lang="en-US" b="1" i="1" dirty="0" smtClean="0"/>
              <a:t>:</a:t>
            </a:r>
          </a:p>
          <a:p>
            <a:pPr algn="l" rtl="0"/>
            <a:r>
              <a:rPr lang="en-US" b="1" i="1" dirty="0" smtClean="0"/>
              <a:t>1-directing acting on parasympathetic .e.g. </a:t>
            </a:r>
            <a:r>
              <a:rPr lang="en-US" b="1" i="1" dirty="0" err="1" smtClean="0">
                <a:solidFill>
                  <a:srgbClr val="FF0000"/>
                </a:solidFill>
              </a:rPr>
              <a:t>pilocarpine</a:t>
            </a:r>
            <a:r>
              <a:rPr lang="en-US" b="1" i="1" dirty="0" smtClean="0">
                <a:solidFill>
                  <a:srgbClr val="FF0000"/>
                </a:solidFill>
              </a:rPr>
              <a:t> , </a:t>
            </a:r>
            <a:r>
              <a:rPr lang="en-US" b="1" i="1" dirty="0" err="1" smtClean="0">
                <a:solidFill>
                  <a:srgbClr val="FF0000"/>
                </a:solidFill>
              </a:rPr>
              <a:t>physostigmine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smtClean="0"/>
              <a:t>.</a:t>
            </a:r>
          </a:p>
          <a:p>
            <a:pPr algn="l" rtl="0"/>
            <a:r>
              <a:rPr lang="en-US" b="1" i="1" dirty="0" smtClean="0"/>
              <a:t>2-directly acting on secretary cells .e.g. </a:t>
            </a:r>
            <a:r>
              <a:rPr lang="en-US" b="1" i="1" dirty="0" smtClean="0">
                <a:solidFill>
                  <a:srgbClr val="FF0000"/>
                </a:solidFill>
              </a:rPr>
              <a:t>potassium iodide </a:t>
            </a:r>
            <a:r>
              <a:rPr lang="en-US" b="1" i="1" dirty="0" smtClean="0"/>
              <a:t>,  .   </a:t>
            </a:r>
          </a:p>
          <a:p>
            <a:pPr algn="l" rtl="0"/>
            <a:r>
              <a:rPr lang="en-US" b="1" i="1" dirty="0" smtClean="0">
                <a:solidFill>
                  <a:srgbClr val="FF0000"/>
                </a:solidFill>
              </a:rPr>
              <a:t>Na-</a:t>
            </a:r>
            <a:r>
              <a:rPr lang="en-US" b="1" i="1" dirty="0" err="1" smtClean="0">
                <a:solidFill>
                  <a:srgbClr val="FF0000"/>
                </a:solidFill>
              </a:rPr>
              <a:t>salicylate</a:t>
            </a:r>
            <a:r>
              <a:rPr lang="en-US" b="1" i="1" dirty="0" smtClean="0"/>
              <a:t> .</a:t>
            </a:r>
          </a:p>
          <a:p>
            <a:pPr algn="l"/>
            <a:endParaRPr lang="ar-IQ" b="1" i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i="1" dirty="0" err="1" smtClean="0">
                <a:solidFill>
                  <a:schemeClr val="tx1"/>
                </a:solidFill>
              </a:rPr>
              <a:t>Antisialagogues</a:t>
            </a:r>
            <a:endParaRPr lang="ar-IQ" b="1" i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l" rtl="0"/>
            <a:r>
              <a:rPr lang="en-US" b="1" i="1" dirty="0" err="1" smtClean="0"/>
              <a:t>Antisialagogues</a:t>
            </a:r>
            <a:r>
              <a:rPr lang="en-US" b="1" i="1" dirty="0" smtClean="0"/>
              <a:t> :</a:t>
            </a:r>
          </a:p>
          <a:p>
            <a:pPr algn="l" rtl="0"/>
            <a:r>
              <a:rPr lang="en-US" b="1" i="1" dirty="0" smtClean="0"/>
              <a:t>Drugs which either prevent salivation or depress salivation .</a:t>
            </a:r>
          </a:p>
          <a:p>
            <a:pPr algn="l" rtl="0"/>
            <a:r>
              <a:rPr lang="en-US" b="1" i="1" dirty="0" smtClean="0"/>
              <a:t>-e.g. </a:t>
            </a:r>
            <a:r>
              <a:rPr lang="en-US" b="1" i="1" dirty="0" smtClean="0">
                <a:solidFill>
                  <a:srgbClr val="FF0000"/>
                </a:solidFill>
              </a:rPr>
              <a:t>tannic acid </a:t>
            </a:r>
            <a:r>
              <a:rPr lang="en-US" b="1" i="1" dirty="0" smtClean="0"/>
              <a:t>( depress the secretary cell ).</a:t>
            </a:r>
          </a:p>
          <a:p>
            <a:pPr algn="l" rtl="0"/>
            <a:r>
              <a:rPr lang="en-US" b="1" i="1" dirty="0" smtClean="0"/>
              <a:t>-</a:t>
            </a:r>
            <a:r>
              <a:rPr lang="en-US" b="1" i="1" dirty="0" smtClean="0">
                <a:solidFill>
                  <a:srgbClr val="FF0000"/>
                </a:solidFill>
              </a:rPr>
              <a:t>atropine </a:t>
            </a:r>
            <a:r>
              <a:rPr lang="en-US" b="1" i="1" dirty="0" smtClean="0"/>
              <a:t>(act on parasympathetic ) .</a:t>
            </a:r>
          </a:p>
          <a:p>
            <a:pPr algn="l"/>
            <a:endParaRPr lang="ar-IQ" b="1" i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dmin\Desktop\is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429124" cy="6858000"/>
          </a:xfrm>
          <a:prstGeom prst="rect">
            <a:avLst/>
          </a:prstGeom>
          <a:noFill/>
        </p:spPr>
      </p:pic>
      <p:pic>
        <p:nvPicPr>
          <p:cNvPr id="4099" name="Picture 3" descr="C:\Users\Admin\Desktop\is (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48" y="0"/>
            <a:ext cx="4857752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i="1" dirty="0" smtClean="0">
                <a:solidFill>
                  <a:srgbClr val="00B050"/>
                </a:solidFill>
              </a:rPr>
              <a:t>Appetizer ( appetite stimulants )</a:t>
            </a:r>
            <a:r>
              <a:rPr lang="en-US" b="1" i="1" dirty="0" smtClean="0"/>
              <a:t/>
            </a:r>
            <a:br>
              <a:rPr lang="en-US" b="1" i="1" dirty="0" smtClean="0"/>
            </a:br>
            <a:endParaRPr lang="ar-IQ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l" rtl="0">
              <a:buNone/>
            </a:pPr>
            <a:endParaRPr lang="en-US" b="1" i="1" dirty="0" smtClean="0"/>
          </a:p>
          <a:p>
            <a:pPr algn="l" rtl="0"/>
            <a:r>
              <a:rPr lang="en-US" b="1" i="1" dirty="0" smtClean="0"/>
              <a:t>These drugs which stimulate appetite like </a:t>
            </a:r>
            <a:r>
              <a:rPr lang="en-US" b="1" i="1" dirty="0" smtClean="0">
                <a:solidFill>
                  <a:srgbClr val="FF0000"/>
                </a:solidFill>
              </a:rPr>
              <a:t>vitamin B-complex </a:t>
            </a:r>
            <a:r>
              <a:rPr lang="en-US" b="1" i="1" dirty="0" smtClean="0"/>
              <a:t>,</a:t>
            </a:r>
            <a:r>
              <a:rPr lang="en-US" b="1" i="1" dirty="0" smtClean="0">
                <a:solidFill>
                  <a:srgbClr val="FF0000"/>
                </a:solidFill>
              </a:rPr>
              <a:t> corticosteroid </a:t>
            </a:r>
            <a:r>
              <a:rPr lang="en-US" b="1" i="1" dirty="0" smtClean="0"/>
              <a:t>, </a:t>
            </a:r>
            <a:r>
              <a:rPr lang="en-US" b="1" i="1" dirty="0" smtClean="0">
                <a:solidFill>
                  <a:srgbClr val="FF0000"/>
                </a:solidFill>
              </a:rPr>
              <a:t>anabolic</a:t>
            </a:r>
            <a:r>
              <a:rPr lang="en-US" b="1" i="1" dirty="0" smtClean="0"/>
              <a:t> </a:t>
            </a:r>
            <a:r>
              <a:rPr lang="en-US" b="1" i="1" dirty="0" smtClean="0">
                <a:solidFill>
                  <a:srgbClr val="FF0000"/>
                </a:solidFill>
              </a:rPr>
              <a:t>steroids , </a:t>
            </a:r>
            <a:r>
              <a:rPr lang="en-US" b="1" i="1" dirty="0" err="1" smtClean="0">
                <a:solidFill>
                  <a:srgbClr val="FF0000"/>
                </a:solidFill>
              </a:rPr>
              <a:t>nux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vomica</a:t>
            </a:r>
            <a:r>
              <a:rPr lang="en-US" b="1" i="1" dirty="0" smtClean="0"/>
              <a:t>.</a:t>
            </a:r>
          </a:p>
          <a:p>
            <a:pPr algn="l" rtl="0"/>
            <a:r>
              <a:rPr lang="en-US" b="1" i="1" dirty="0" smtClean="0"/>
              <a:t>Indication : in case of </a:t>
            </a:r>
            <a:r>
              <a:rPr lang="en-US" b="1" i="1" dirty="0" smtClean="0">
                <a:solidFill>
                  <a:srgbClr val="00B050"/>
                </a:solidFill>
              </a:rPr>
              <a:t>anorexia</a:t>
            </a:r>
            <a:r>
              <a:rPr lang="en-US" b="1" i="1" dirty="0" smtClean="0"/>
              <a:t> .</a:t>
            </a:r>
          </a:p>
          <a:p>
            <a:pPr algn="l"/>
            <a:endParaRPr lang="ar-IQ" b="1" i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Antacids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l" rtl="0"/>
            <a:r>
              <a:rPr lang="en-US" b="1" dirty="0" smtClean="0"/>
              <a:t>Antacids :</a:t>
            </a:r>
          </a:p>
          <a:p>
            <a:pPr algn="l" rtl="0"/>
            <a:r>
              <a:rPr lang="en-US" b="1" dirty="0" smtClean="0"/>
              <a:t>-they are drugs which </a:t>
            </a:r>
            <a:r>
              <a:rPr lang="en-US" b="1" dirty="0" smtClean="0">
                <a:solidFill>
                  <a:srgbClr val="00B050"/>
                </a:solidFill>
              </a:rPr>
              <a:t>neutralize</a:t>
            </a:r>
            <a:r>
              <a:rPr lang="en-US" b="1" dirty="0" smtClean="0"/>
              <a:t> part of the hydrochloric acid in the stomach .</a:t>
            </a:r>
          </a:p>
          <a:p>
            <a:pPr algn="l" rtl="0"/>
            <a:r>
              <a:rPr lang="en-US" b="1" dirty="0" smtClean="0"/>
              <a:t>-they are indicated in </a:t>
            </a:r>
            <a:r>
              <a:rPr lang="en-US" b="1" dirty="0" smtClean="0">
                <a:solidFill>
                  <a:srgbClr val="00B050"/>
                </a:solidFill>
              </a:rPr>
              <a:t>ulcer therapy </a:t>
            </a:r>
            <a:r>
              <a:rPr lang="en-US" b="1" dirty="0" smtClean="0"/>
              <a:t>, minor </a:t>
            </a:r>
            <a:r>
              <a:rPr lang="en-US" b="1" dirty="0" smtClean="0">
                <a:solidFill>
                  <a:srgbClr val="00B050"/>
                </a:solidFill>
              </a:rPr>
              <a:t>stomach irritations </a:t>
            </a:r>
            <a:r>
              <a:rPr lang="en-US" b="1" dirty="0" smtClean="0"/>
              <a:t>,and other conditions depending on the type of antacid prescribed .these include :</a:t>
            </a:r>
          </a:p>
          <a:p>
            <a:pPr algn="l" rtl="0"/>
            <a:r>
              <a:rPr lang="en-US" b="1" dirty="0" smtClean="0">
                <a:solidFill>
                  <a:srgbClr val="00B050"/>
                </a:solidFill>
              </a:rPr>
              <a:t>Sodium bicarbonate </a:t>
            </a:r>
            <a:r>
              <a:rPr lang="en-US" b="1" dirty="0" smtClean="0"/>
              <a:t>:</a:t>
            </a:r>
          </a:p>
          <a:p>
            <a:pPr algn="l" rtl="0"/>
            <a:r>
              <a:rPr lang="en-US" b="1" dirty="0" smtClean="0"/>
              <a:t>I is used as a gastric antacid.</a:t>
            </a:r>
          </a:p>
          <a:p>
            <a:pPr algn="l" rtl="0"/>
            <a:endParaRPr lang="ar-IQ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i="1" dirty="0" smtClean="0"/>
              <a:t>Antacids</a:t>
            </a:r>
            <a:endParaRPr lang="ar-IQ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l" rtl="0"/>
            <a:r>
              <a:rPr lang="en-US" b="1" i="1" dirty="0" smtClean="0">
                <a:solidFill>
                  <a:srgbClr val="00B050"/>
                </a:solidFill>
              </a:rPr>
              <a:t>Magnesium oxide </a:t>
            </a:r>
            <a:r>
              <a:rPr lang="en-US" b="1" i="1" dirty="0" smtClean="0"/>
              <a:t>:</a:t>
            </a:r>
          </a:p>
          <a:p>
            <a:pPr algn="l" rtl="0"/>
            <a:r>
              <a:rPr lang="en-US" b="1" i="1" dirty="0" smtClean="0"/>
              <a:t>-it is used  as  antacid and ( </a:t>
            </a:r>
            <a:r>
              <a:rPr lang="en-US" b="1" i="1" dirty="0" smtClean="0">
                <a:solidFill>
                  <a:srgbClr val="FF0000"/>
                </a:solidFill>
              </a:rPr>
              <a:t>laxative</a:t>
            </a:r>
            <a:r>
              <a:rPr lang="en-US" b="1" i="1" dirty="0" smtClean="0"/>
              <a:t> )</a:t>
            </a:r>
          </a:p>
          <a:p>
            <a:pPr algn="l" rtl="0"/>
            <a:r>
              <a:rPr lang="en-US" b="1" i="1" dirty="0" smtClean="0"/>
              <a:t>-a side effect associated with mg . oxide is </a:t>
            </a:r>
            <a:r>
              <a:rPr lang="en-US" b="1" i="1" dirty="0" smtClean="0">
                <a:solidFill>
                  <a:srgbClr val="FF0000"/>
                </a:solidFill>
              </a:rPr>
              <a:t>diarrhea </a:t>
            </a:r>
            <a:r>
              <a:rPr lang="en-US" b="1" i="1" dirty="0" smtClean="0"/>
              <a:t>.</a:t>
            </a:r>
          </a:p>
          <a:p>
            <a:pPr algn="l" rtl="0"/>
            <a:r>
              <a:rPr lang="en-US" b="1" i="1" dirty="0" smtClean="0">
                <a:solidFill>
                  <a:srgbClr val="00B050"/>
                </a:solidFill>
              </a:rPr>
              <a:t>Aluminum hydroxide and Magnesium </a:t>
            </a:r>
            <a:r>
              <a:rPr lang="en-US" b="1" i="1" dirty="0" smtClean="0"/>
              <a:t>:</a:t>
            </a:r>
          </a:p>
          <a:p>
            <a:pPr algn="l" rtl="0"/>
            <a:r>
              <a:rPr lang="en-US" b="1" i="1" dirty="0" smtClean="0"/>
              <a:t>-are used as a gastric antacid and as an agent in ulcer therapy .</a:t>
            </a:r>
          </a:p>
          <a:p>
            <a:pPr algn="l" rtl="0"/>
            <a:r>
              <a:rPr lang="en-US" b="1" i="1" dirty="0" smtClean="0"/>
              <a:t>-in ruminant are used to treat </a:t>
            </a:r>
            <a:r>
              <a:rPr lang="en-US" b="1" i="1" dirty="0" smtClean="0">
                <a:solidFill>
                  <a:srgbClr val="00B050"/>
                </a:solidFill>
              </a:rPr>
              <a:t>rumen acidosis </a:t>
            </a:r>
            <a:r>
              <a:rPr lang="en-US" b="1" i="1" dirty="0" smtClean="0"/>
              <a:t>.</a:t>
            </a:r>
          </a:p>
          <a:p>
            <a:pPr algn="l"/>
            <a:endParaRPr lang="ar-IQ" b="1" i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i="1" dirty="0" smtClean="0">
                <a:solidFill>
                  <a:srgbClr val="00B050"/>
                </a:solidFill>
              </a:rPr>
              <a:t>Carminative</a:t>
            </a:r>
            <a:endParaRPr lang="ar-IQ" b="1" i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n-US" b="1" i="1" dirty="0" smtClean="0"/>
              <a:t>They are drugs which </a:t>
            </a:r>
            <a:r>
              <a:rPr lang="en-US" b="1" i="1" dirty="0" smtClean="0">
                <a:solidFill>
                  <a:srgbClr val="00B050"/>
                </a:solidFill>
              </a:rPr>
              <a:t>facilitate the expulsion of gas </a:t>
            </a:r>
            <a:r>
              <a:rPr lang="en-US" b="1" i="1" dirty="0" smtClean="0"/>
              <a:t>from the stomach or rumen . it's useful mainly in ruminant that produce large amount of gases during </a:t>
            </a:r>
            <a:r>
              <a:rPr lang="en-US" b="1" i="1" dirty="0" smtClean="0">
                <a:solidFill>
                  <a:srgbClr val="00B050"/>
                </a:solidFill>
              </a:rPr>
              <a:t>fermentation</a:t>
            </a:r>
            <a:r>
              <a:rPr lang="en-US" b="1" i="1" dirty="0" smtClean="0"/>
              <a:t> of carbohydrate , these gases are normally removed by </a:t>
            </a:r>
            <a:r>
              <a:rPr lang="en-US" b="1" i="1" dirty="0" smtClean="0">
                <a:solidFill>
                  <a:srgbClr val="00B050"/>
                </a:solidFill>
              </a:rPr>
              <a:t>belching</a:t>
            </a:r>
            <a:r>
              <a:rPr lang="en-US" b="1" i="1" dirty="0" smtClean="0"/>
              <a:t> but when this mechanism is disturbed , carminative are to be used :</a:t>
            </a:r>
          </a:p>
          <a:p>
            <a:pPr algn="l"/>
            <a:endParaRPr lang="ar-IQ" b="1" i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l" rtl="0"/>
            <a:r>
              <a:rPr lang="en-US" b="1" i="1" dirty="0" smtClean="0"/>
              <a:t>Indication</a:t>
            </a:r>
            <a:r>
              <a:rPr lang="en-US" b="1" i="1" dirty="0" smtClean="0">
                <a:solidFill>
                  <a:srgbClr val="00B050"/>
                </a:solidFill>
              </a:rPr>
              <a:t>: bloat </a:t>
            </a:r>
            <a:r>
              <a:rPr lang="en-US" b="1" i="1" dirty="0" smtClean="0"/>
              <a:t>→ </a:t>
            </a:r>
            <a:r>
              <a:rPr lang="en-US" b="1" i="1" dirty="0" smtClean="0">
                <a:solidFill>
                  <a:srgbClr val="00B050"/>
                </a:solidFill>
              </a:rPr>
              <a:t>gaseous bloat , frothy bloat </a:t>
            </a:r>
            <a:r>
              <a:rPr lang="en-US" b="1" i="1" dirty="0" smtClean="0"/>
              <a:t>.</a:t>
            </a:r>
          </a:p>
          <a:p>
            <a:pPr algn="l" rtl="0"/>
            <a:r>
              <a:rPr lang="en-US" b="1" i="1" dirty="0" smtClean="0"/>
              <a:t>e.g. volatile oil such as </a:t>
            </a:r>
            <a:r>
              <a:rPr lang="en-US" b="1" i="1" dirty="0" smtClean="0">
                <a:solidFill>
                  <a:srgbClr val="C00000"/>
                </a:solidFill>
              </a:rPr>
              <a:t>oil of turpentine </a:t>
            </a:r>
            <a:r>
              <a:rPr lang="en-US" b="1" i="1" dirty="0" smtClean="0"/>
              <a:t>, volatile drugs such as </a:t>
            </a:r>
            <a:r>
              <a:rPr lang="en-US" b="1" i="1" dirty="0" smtClean="0">
                <a:solidFill>
                  <a:srgbClr val="C00000"/>
                </a:solidFill>
              </a:rPr>
              <a:t>ether</a:t>
            </a:r>
            <a:r>
              <a:rPr lang="en-US" b="1" i="1" dirty="0" smtClean="0"/>
              <a:t> and </a:t>
            </a:r>
            <a:r>
              <a:rPr lang="en-US" b="1" i="1" dirty="0" smtClean="0">
                <a:solidFill>
                  <a:srgbClr val="C00000"/>
                </a:solidFill>
              </a:rPr>
              <a:t>alcohol</a:t>
            </a:r>
            <a:r>
              <a:rPr lang="en-US" b="1" i="1" dirty="0" smtClean="0"/>
              <a:t> and </a:t>
            </a:r>
            <a:r>
              <a:rPr lang="en-US" b="1" i="1" dirty="0" smtClean="0">
                <a:solidFill>
                  <a:srgbClr val="C00000"/>
                </a:solidFill>
              </a:rPr>
              <a:t>preparation ammonia </a:t>
            </a:r>
            <a:r>
              <a:rPr lang="en-US" b="1" i="1" dirty="0" smtClean="0"/>
              <a:t>.</a:t>
            </a:r>
          </a:p>
          <a:p>
            <a:pPr algn="l"/>
            <a:endParaRPr lang="ar-IQ" b="1" i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 smtClean="0">
                <a:solidFill>
                  <a:srgbClr val="C00000"/>
                </a:solidFill>
              </a:rPr>
              <a:t>Antizymotic</a:t>
            </a:r>
            <a:endParaRPr lang="ar-IQ" b="1" i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l" rtl="0"/>
            <a:r>
              <a:rPr lang="en-US" b="1" dirty="0" err="1" smtClean="0"/>
              <a:t>antizymotic</a:t>
            </a:r>
            <a:r>
              <a:rPr lang="en-US" b="1" dirty="0" smtClean="0"/>
              <a:t> :</a:t>
            </a:r>
          </a:p>
          <a:p>
            <a:pPr algn="l" rtl="0"/>
            <a:r>
              <a:rPr lang="en-US" b="1" dirty="0" smtClean="0"/>
              <a:t>drugs which kill or inhibit </a:t>
            </a:r>
            <a:r>
              <a:rPr lang="en-US" b="1" dirty="0" err="1" smtClean="0"/>
              <a:t>ruminal</a:t>
            </a:r>
            <a:r>
              <a:rPr lang="en-US" b="1" dirty="0" smtClean="0"/>
              <a:t> bacteria ,and prevent fermentation of carbohydrate and gas production </a:t>
            </a:r>
          </a:p>
          <a:p>
            <a:pPr algn="l" rtl="0"/>
            <a:r>
              <a:rPr lang="en-US" b="1" dirty="0" smtClean="0"/>
              <a:t>e.g.  –</a:t>
            </a:r>
            <a:r>
              <a:rPr lang="en-US" b="1" dirty="0" smtClean="0">
                <a:solidFill>
                  <a:srgbClr val="00B050"/>
                </a:solidFill>
              </a:rPr>
              <a:t> formalin </a:t>
            </a:r>
          </a:p>
          <a:p>
            <a:pPr algn="l" rtl="0">
              <a:buNone/>
            </a:pPr>
            <a:r>
              <a:rPr lang="en-US" b="1" dirty="0" smtClean="0"/>
              <a:t> - </a:t>
            </a:r>
            <a:r>
              <a:rPr lang="en-US" b="1" dirty="0" smtClean="0">
                <a:solidFill>
                  <a:srgbClr val="00B050"/>
                </a:solidFill>
              </a:rPr>
              <a:t>volatile oils </a:t>
            </a:r>
          </a:p>
          <a:p>
            <a:pPr algn="l" rtl="0">
              <a:buNone/>
            </a:pPr>
            <a:r>
              <a:rPr lang="en-US" b="1" dirty="0" smtClean="0"/>
              <a:t> - antimicrobial : -</a:t>
            </a:r>
            <a:r>
              <a:rPr lang="en-US" b="1" dirty="0" smtClean="0">
                <a:solidFill>
                  <a:srgbClr val="00B050"/>
                </a:solidFill>
              </a:rPr>
              <a:t>tetracycline and streptomycin </a:t>
            </a:r>
            <a:r>
              <a:rPr lang="en-US" b="1" dirty="0" smtClean="0"/>
              <a:t>.</a:t>
            </a:r>
          </a:p>
          <a:p>
            <a:pPr algn="l" rtl="0">
              <a:buNone/>
            </a:pPr>
            <a:r>
              <a:rPr lang="en-US" b="1" dirty="0" smtClean="0"/>
              <a:t> - </a:t>
            </a:r>
            <a:r>
              <a:rPr lang="en-US" b="1" dirty="0" smtClean="0">
                <a:solidFill>
                  <a:srgbClr val="00B050"/>
                </a:solidFill>
              </a:rPr>
              <a:t>copper sulfa </a:t>
            </a:r>
            <a:r>
              <a:rPr lang="en-US" b="1" dirty="0" smtClean="0"/>
              <a:t>to kill protozoa .</a:t>
            </a:r>
          </a:p>
          <a:p>
            <a:pPr algn="l"/>
            <a:endParaRPr lang="ar-IQ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Emetics</a:t>
            </a:r>
            <a:endParaRPr lang="ar-IQ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algn="l" rtl="0"/>
            <a:r>
              <a:rPr lang="en-US" b="1" dirty="0" smtClean="0"/>
              <a:t>Emetics :</a:t>
            </a:r>
          </a:p>
          <a:p>
            <a:pPr algn="l" rtl="0"/>
            <a:r>
              <a:rPr lang="en-US" b="1" dirty="0" smtClean="0"/>
              <a:t>Drugs which stimulate  vomiting center . </a:t>
            </a:r>
          </a:p>
          <a:p>
            <a:pPr algn="l" rtl="0"/>
            <a:r>
              <a:rPr lang="en-US" b="1" dirty="0" smtClean="0"/>
              <a:t>-emetics can divided in to two classes according to the mechanism of action into :</a:t>
            </a:r>
          </a:p>
          <a:p>
            <a:pPr algn="l" rtl="0"/>
            <a:r>
              <a:rPr lang="en-US" b="1" dirty="0" smtClean="0">
                <a:solidFill>
                  <a:srgbClr val="00B050"/>
                </a:solidFill>
              </a:rPr>
              <a:t>1-central emetics( direct ).</a:t>
            </a:r>
          </a:p>
          <a:p>
            <a:pPr algn="l" rtl="0"/>
            <a:r>
              <a:rPr lang="en-US" b="1" dirty="0" smtClean="0">
                <a:solidFill>
                  <a:srgbClr val="00B050"/>
                </a:solidFill>
              </a:rPr>
              <a:t>2-reflex emetic ( indirect or local ).</a:t>
            </a:r>
          </a:p>
          <a:p>
            <a:pPr algn="l"/>
            <a:r>
              <a:rPr lang="en-US" b="1" dirty="0" smtClean="0"/>
              <a:t>1-central emetics :agents which stimulates the vomiting center in the medulla oblongata directly or indirectly through stimulation of the CTZ(</a:t>
            </a:r>
            <a:r>
              <a:rPr lang="en-US" b="1" dirty="0" smtClean="0">
                <a:solidFill>
                  <a:srgbClr val="00B050"/>
                </a:solidFill>
              </a:rPr>
              <a:t>Chemoreceptor Trigger Zone</a:t>
            </a:r>
            <a:r>
              <a:rPr lang="en-US" b="1" dirty="0" smtClean="0"/>
              <a:t>). Like </a:t>
            </a:r>
            <a:r>
              <a:rPr lang="en-US" b="1" dirty="0" err="1" smtClean="0">
                <a:solidFill>
                  <a:srgbClr val="00B050"/>
                </a:solidFill>
              </a:rPr>
              <a:t>Apomorphine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endParaRPr lang="ar-IQ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600" b="1" i="1" dirty="0" smtClean="0">
                <a:solidFill>
                  <a:srgbClr val="00B050"/>
                </a:solidFill>
              </a:rPr>
              <a:t>Drug affecting on gastrointestinal function</a:t>
            </a:r>
            <a:endParaRPr lang="ar-IQ" sz="3600" b="1" i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n-US" b="1" i="1" dirty="0" smtClean="0">
                <a:solidFill>
                  <a:schemeClr val="tx1"/>
                </a:solidFill>
              </a:rPr>
              <a:t>Structures vary from</a:t>
            </a:r>
          </a:p>
          <a:p>
            <a:pPr algn="l"/>
            <a:r>
              <a:rPr lang="en-US" b="1" i="1" dirty="0" smtClean="0">
                <a:solidFill>
                  <a:schemeClr val="tx1"/>
                </a:solidFill>
              </a:rPr>
              <a:t>1. </a:t>
            </a:r>
            <a:r>
              <a:rPr lang="en-US" b="1" i="1" dirty="0" err="1" smtClean="0">
                <a:solidFill>
                  <a:srgbClr val="00B050"/>
                </a:solidFill>
              </a:rPr>
              <a:t>monogastric</a:t>
            </a:r>
            <a:r>
              <a:rPr lang="en-US" b="1" i="1" dirty="0" smtClean="0">
                <a:solidFill>
                  <a:schemeClr val="tx1"/>
                </a:solidFill>
              </a:rPr>
              <a:t> animals with simple stomach</a:t>
            </a:r>
          </a:p>
          <a:p>
            <a:pPr algn="l"/>
            <a:r>
              <a:rPr lang="en-US" b="1" i="1" dirty="0" smtClean="0">
                <a:solidFill>
                  <a:schemeClr val="tx1"/>
                </a:solidFill>
              </a:rPr>
              <a:t>2. ruminant animals with </a:t>
            </a:r>
            <a:r>
              <a:rPr lang="en-US" b="1" i="1" dirty="0" smtClean="0">
                <a:solidFill>
                  <a:srgbClr val="00B050"/>
                </a:solidFill>
              </a:rPr>
              <a:t>complex stomachs (</a:t>
            </a:r>
            <a:r>
              <a:rPr lang="en-US" b="1" i="1" dirty="0" err="1" smtClean="0">
                <a:solidFill>
                  <a:srgbClr val="00B050"/>
                </a:solidFill>
              </a:rPr>
              <a:t>Rumen,Reticulum,Omasum.Abomasum</a:t>
            </a:r>
            <a:r>
              <a:rPr lang="en-US" b="1" i="1" dirty="0" smtClean="0">
                <a:solidFill>
                  <a:srgbClr val="00B050"/>
                </a:solidFill>
              </a:rPr>
              <a:t>)</a:t>
            </a:r>
          </a:p>
          <a:p>
            <a:pPr algn="l"/>
            <a:r>
              <a:rPr lang="en-US" b="1" i="1" dirty="0" smtClean="0">
                <a:solidFill>
                  <a:schemeClr val="tx1"/>
                </a:solidFill>
              </a:rPr>
              <a:t>2. One control mechanism of the GI tract is the </a:t>
            </a:r>
            <a:r>
              <a:rPr lang="en-US" b="1" i="1" dirty="0" smtClean="0">
                <a:solidFill>
                  <a:srgbClr val="00B050"/>
                </a:solidFill>
              </a:rPr>
              <a:t>autonomic nervous system </a:t>
            </a:r>
            <a:r>
              <a:rPr lang="en-US" b="1" i="1" dirty="0" smtClean="0">
                <a:solidFill>
                  <a:schemeClr val="tx1"/>
                </a:solidFill>
              </a:rPr>
              <a:t>(parasympathetic and sympathetic branches)</a:t>
            </a:r>
          </a:p>
          <a:p>
            <a:pPr algn="l"/>
            <a:endParaRPr lang="ar-IQ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 rtl="0"/>
            <a:r>
              <a:rPr lang="en-US" b="1" i="1" dirty="0" smtClean="0">
                <a:solidFill>
                  <a:srgbClr val="00B050"/>
                </a:solidFill>
              </a:rPr>
              <a:t>2-Indirect emetics </a:t>
            </a:r>
            <a:r>
              <a:rPr lang="en-US" b="1" i="1" dirty="0" smtClean="0"/>
              <a:t>: the agents that stimulate the sensory nerve ending of the </a:t>
            </a:r>
            <a:r>
              <a:rPr lang="en-US" b="1" i="1" dirty="0" err="1" smtClean="0"/>
              <a:t>vagel</a:t>
            </a:r>
            <a:r>
              <a:rPr lang="en-US" b="1" i="1" dirty="0" smtClean="0"/>
              <a:t>  nerves in the stomach , duodenum and other organs , like :                                                    -</a:t>
            </a:r>
            <a:r>
              <a:rPr lang="en-US" b="1" i="1" dirty="0" err="1" smtClean="0">
                <a:solidFill>
                  <a:srgbClr val="00B050"/>
                </a:solidFill>
              </a:rPr>
              <a:t>Ipecacuanha</a:t>
            </a:r>
            <a:r>
              <a:rPr lang="en-US" b="1" i="1" dirty="0" smtClean="0">
                <a:solidFill>
                  <a:srgbClr val="00B050"/>
                </a:solidFill>
              </a:rPr>
              <a:t> </a:t>
            </a:r>
            <a:r>
              <a:rPr lang="en-US" b="1" i="1" dirty="0" smtClean="0"/>
              <a:t> a plant which contains the alkaloids</a:t>
            </a:r>
            <a:r>
              <a:rPr lang="en-US" b="1" i="1" dirty="0" smtClean="0">
                <a:solidFill>
                  <a:srgbClr val="00B050"/>
                </a:solidFill>
              </a:rPr>
              <a:t> emetine </a:t>
            </a:r>
            <a:r>
              <a:rPr lang="en-US" b="1" i="1" dirty="0" smtClean="0"/>
              <a:t>and </a:t>
            </a:r>
            <a:r>
              <a:rPr lang="en-US" b="1" i="1" dirty="0" err="1" smtClean="0">
                <a:solidFill>
                  <a:srgbClr val="00B050"/>
                </a:solidFill>
              </a:rPr>
              <a:t>cephaline</a:t>
            </a:r>
            <a:r>
              <a:rPr lang="en-US" b="1" i="1" dirty="0" smtClean="0"/>
              <a:t> , when given by mouth , produces emesis within 15 -30 min.</a:t>
            </a:r>
          </a:p>
          <a:p>
            <a:pPr algn="l"/>
            <a:endParaRPr lang="ar-IQ" b="1" i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i="1" dirty="0" smtClean="0">
                <a:solidFill>
                  <a:srgbClr val="C00000"/>
                </a:solidFill>
              </a:rPr>
              <a:t>Side </a:t>
            </a:r>
            <a:r>
              <a:rPr lang="en-US" b="1" i="1" dirty="0" err="1" smtClean="0">
                <a:solidFill>
                  <a:srgbClr val="C00000"/>
                </a:solidFill>
              </a:rPr>
              <a:t>effect:lacremation</a:t>
            </a:r>
            <a:r>
              <a:rPr lang="en-US" b="1" i="1" dirty="0" smtClean="0">
                <a:solidFill>
                  <a:srgbClr val="C00000"/>
                </a:solidFill>
              </a:rPr>
              <a:t> ,</a:t>
            </a:r>
            <a:r>
              <a:rPr lang="en-US" b="1" i="1" dirty="0" err="1" smtClean="0">
                <a:solidFill>
                  <a:srgbClr val="C00000"/>
                </a:solidFill>
              </a:rPr>
              <a:t>conjunctivitis,increase</a:t>
            </a:r>
            <a:r>
              <a:rPr lang="en-US" b="1" i="1" dirty="0" smtClean="0">
                <a:solidFill>
                  <a:srgbClr val="C00000"/>
                </a:solidFill>
              </a:rPr>
              <a:t> bronchial </a:t>
            </a:r>
            <a:r>
              <a:rPr lang="en-US" b="1" i="1" dirty="0" err="1" smtClean="0">
                <a:solidFill>
                  <a:srgbClr val="C00000"/>
                </a:solidFill>
              </a:rPr>
              <a:t>secreation</a:t>
            </a:r>
            <a:r>
              <a:rPr lang="en-US" b="1" i="1" dirty="0" smtClean="0">
                <a:solidFill>
                  <a:srgbClr val="C00000"/>
                </a:solidFill>
              </a:rPr>
              <a:t> and sweating.</a:t>
            </a:r>
          </a:p>
          <a:p>
            <a:pPr algn="l" rtl="0"/>
            <a:r>
              <a:rPr lang="en-US" b="1" i="1" dirty="0" smtClean="0"/>
              <a:t>-</a:t>
            </a:r>
            <a:r>
              <a:rPr lang="en-US" b="1" i="1" dirty="0" smtClean="0">
                <a:solidFill>
                  <a:srgbClr val="00B050"/>
                </a:solidFill>
              </a:rPr>
              <a:t>Zinc and copper </a:t>
            </a:r>
            <a:r>
              <a:rPr lang="en-US" b="1" i="1" dirty="0" err="1" smtClean="0">
                <a:solidFill>
                  <a:srgbClr val="00B050"/>
                </a:solidFill>
              </a:rPr>
              <a:t>sulphate</a:t>
            </a:r>
            <a:r>
              <a:rPr lang="en-US" b="1" i="1" dirty="0" smtClean="0">
                <a:solidFill>
                  <a:srgbClr val="00B050"/>
                </a:solidFill>
              </a:rPr>
              <a:t> </a:t>
            </a:r>
            <a:r>
              <a:rPr lang="en-US" b="1" i="1" dirty="0" smtClean="0"/>
              <a:t>, when given 1%solution produce emesis within a few min. slowly absorbed , it's preferable drug in case of </a:t>
            </a:r>
            <a:r>
              <a:rPr lang="en-US" b="1" i="1" dirty="0" smtClean="0">
                <a:solidFill>
                  <a:srgbClr val="00B050"/>
                </a:solidFill>
              </a:rPr>
              <a:t>poisoning</a:t>
            </a:r>
            <a:r>
              <a:rPr lang="en-US" b="1" i="1" dirty="0" smtClean="0"/>
              <a:t> .</a:t>
            </a:r>
          </a:p>
          <a:p>
            <a:endParaRPr lang="ar-IQ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Antiemetic</a:t>
            </a:r>
            <a:endParaRPr lang="ar-IQ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l" rtl="0"/>
            <a:r>
              <a:rPr lang="en-US" b="1" dirty="0" smtClean="0"/>
              <a:t>Antiemetic :</a:t>
            </a:r>
          </a:p>
          <a:p>
            <a:pPr algn="l" rtl="0"/>
            <a:r>
              <a:rPr lang="en-US" b="1" dirty="0" smtClean="0"/>
              <a:t>drugs which prevent or alleviate nausea and vomiting . </a:t>
            </a:r>
            <a:r>
              <a:rPr lang="en-US" b="1" dirty="0" err="1" smtClean="0"/>
              <a:t>Indcation</a:t>
            </a:r>
            <a:r>
              <a:rPr lang="en-US" b="1" dirty="0" smtClean="0"/>
              <a:t> of anti emetics are typically used to treat </a:t>
            </a:r>
            <a:r>
              <a:rPr lang="en-US" b="1" dirty="0" smtClean="0">
                <a:solidFill>
                  <a:srgbClr val="00B050"/>
                </a:solidFill>
              </a:rPr>
              <a:t>motion sickness </a:t>
            </a:r>
            <a:r>
              <a:rPr lang="en-US" b="1" dirty="0" smtClean="0"/>
              <a:t>and the side effects of </a:t>
            </a:r>
            <a:r>
              <a:rPr lang="en-US" b="1" dirty="0" err="1" smtClean="0">
                <a:solidFill>
                  <a:srgbClr val="00B050"/>
                </a:solidFill>
              </a:rPr>
              <a:t>opioid</a:t>
            </a:r>
            <a:r>
              <a:rPr lang="en-US" b="1" dirty="0" smtClean="0">
                <a:solidFill>
                  <a:srgbClr val="00B050"/>
                </a:solidFill>
              </a:rPr>
              <a:t> analgesics </a:t>
            </a:r>
            <a:r>
              <a:rPr lang="en-US" b="1" dirty="0" smtClean="0"/>
              <a:t>, general </a:t>
            </a:r>
            <a:r>
              <a:rPr lang="en-US" b="1" dirty="0" err="1" smtClean="0">
                <a:solidFill>
                  <a:srgbClr val="00B050"/>
                </a:solidFill>
              </a:rPr>
              <a:t>anesthetics.Intestine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obstraction</a:t>
            </a:r>
            <a:r>
              <a:rPr lang="en-US" b="1" dirty="0" err="1" smtClean="0"/>
              <a:t>,</a:t>
            </a:r>
            <a:r>
              <a:rPr lang="en-US" b="1" dirty="0" err="1" smtClean="0">
                <a:solidFill>
                  <a:srgbClr val="00B050"/>
                </a:solidFill>
              </a:rPr>
              <a:t>ureamia</a:t>
            </a:r>
            <a:r>
              <a:rPr lang="en-US" b="1" dirty="0" smtClean="0"/>
              <a:t>.</a:t>
            </a:r>
          </a:p>
          <a:p>
            <a:pPr algn="l"/>
            <a:endParaRPr lang="ar-IQ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algn="l" rtl="0"/>
            <a:r>
              <a:rPr lang="en-US" b="1" i="1" dirty="0" smtClean="0"/>
              <a:t>Antiemetic include :</a:t>
            </a:r>
          </a:p>
          <a:p>
            <a:pPr algn="l" rtl="0"/>
            <a:r>
              <a:rPr lang="en-US" b="1" i="1" dirty="0" smtClean="0"/>
              <a:t>-</a:t>
            </a:r>
            <a:r>
              <a:rPr lang="en-US" b="1" i="1" dirty="0" smtClean="0">
                <a:solidFill>
                  <a:srgbClr val="00B050"/>
                </a:solidFill>
              </a:rPr>
              <a:t>5HT5 receptor antagonists </a:t>
            </a:r>
            <a:r>
              <a:rPr lang="en-US" b="1" i="1" dirty="0" smtClean="0"/>
              <a:t>: these block serotonin receptors in the central nervous system and gastrointestinal tract . e.g. </a:t>
            </a:r>
            <a:r>
              <a:rPr lang="en-US" b="1" i="1" dirty="0" err="1" smtClean="0">
                <a:solidFill>
                  <a:srgbClr val="C00000"/>
                </a:solidFill>
              </a:rPr>
              <a:t>dolasetron</a:t>
            </a:r>
            <a:r>
              <a:rPr lang="en-US" b="1" i="1" dirty="0" smtClean="0"/>
              <a:t>. </a:t>
            </a:r>
          </a:p>
          <a:p>
            <a:pPr algn="l" rtl="0"/>
            <a:r>
              <a:rPr lang="en-US" b="1" i="1" dirty="0" smtClean="0"/>
              <a:t>-</a:t>
            </a:r>
            <a:r>
              <a:rPr lang="en-US" b="1" i="1" dirty="0" smtClean="0">
                <a:solidFill>
                  <a:srgbClr val="00B050"/>
                </a:solidFill>
              </a:rPr>
              <a:t>Dopamine antagonists </a:t>
            </a:r>
            <a:r>
              <a:rPr lang="en-US" b="1" i="1" dirty="0" smtClean="0"/>
              <a:t>:act in the brain and are used to treat nausea and vomiting associated with radiation sickness, </a:t>
            </a:r>
            <a:r>
              <a:rPr lang="en-US" b="1" i="1" dirty="0" err="1" smtClean="0"/>
              <a:t>opioids</a:t>
            </a:r>
            <a:r>
              <a:rPr lang="en-US" b="1" i="1" dirty="0" smtClean="0"/>
              <a:t> </a:t>
            </a:r>
            <a:r>
              <a:rPr lang="en-US" b="1" i="1" dirty="0" err="1" smtClean="0"/>
              <a:t>neoplastic</a:t>
            </a:r>
            <a:r>
              <a:rPr lang="en-US" b="1" i="1" dirty="0" smtClean="0"/>
              <a:t> disease(</a:t>
            </a:r>
            <a:r>
              <a:rPr lang="en-US" b="1" i="1" dirty="0" err="1" smtClean="0">
                <a:solidFill>
                  <a:srgbClr val="C00000"/>
                </a:solidFill>
              </a:rPr>
              <a:t>phenothiazine,Metoclopramide</a:t>
            </a:r>
            <a:r>
              <a:rPr lang="en-US" b="1" i="1" dirty="0" smtClean="0">
                <a:solidFill>
                  <a:srgbClr val="C00000"/>
                </a:solidFill>
              </a:rPr>
              <a:t>)</a:t>
            </a:r>
            <a:r>
              <a:rPr lang="en-US" b="1" i="1" dirty="0" smtClean="0"/>
              <a:t> .</a:t>
            </a:r>
          </a:p>
          <a:p>
            <a:pPr algn="l" rtl="0"/>
            <a:r>
              <a:rPr lang="en-US" b="1" i="1" dirty="0" smtClean="0"/>
              <a:t>-</a:t>
            </a:r>
            <a:r>
              <a:rPr lang="en-US" b="1" i="1" dirty="0" smtClean="0">
                <a:solidFill>
                  <a:srgbClr val="00B050"/>
                </a:solidFill>
              </a:rPr>
              <a:t>Antihistamine drug </a:t>
            </a:r>
            <a:r>
              <a:rPr lang="en-US" b="1" i="1" dirty="0" smtClean="0"/>
              <a:t>: including </a:t>
            </a:r>
            <a:r>
              <a:rPr lang="en-US" b="1" i="1" dirty="0" err="1" smtClean="0">
                <a:solidFill>
                  <a:srgbClr val="C00000"/>
                </a:solidFill>
              </a:rPr>
              <a:t>phenothiazine</a:t>
            </a:r>
            <a:r>
              <a:rPr lang="en-US" b="1" i="1" dirty="0" smtClean="0">
                <a:solidFill>
                  <a:srgbClr val="C00000"/>
                </a:solidFill>
              </a:rPr>
              <a:t> derivatives like </a:t>
            </a:r>
            <a:r>
              <a:rPr lang="en-US" b="1" i="1" dirty="0" err="1" smtClean="0">
                <a:solidFill>
                  <a:srgbClr val="C00000"/>
                </a:solidFill>
              </a:rPr>
              <a:t>promethazine</a:t>
            </a:r>
            <a:r>
              <a:rPr lang="en-US" b="1" i="1" dirty="0" smtClean="0">
                <a:solidFill>
                  <a:srgbClr val="C00000"/>
                </a:solidFill>
              </a:rPr>
              <a:t> , </a:t>
            </a:r>
            <a:r>
              <a:rPr lang="en-US" b="1" i="1" dirty="0" err="1" smtClean="0">
                <a:solidFill>
                  <a:srgbClr val="C00000"/>
                </a:solidFill>
              </a:rPr>
              <a:t>trimeprazine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b="1" i="1" dirty="0" smtClean="0"/>
              <a:t>.</a:t>
            </a:r>
          </a:p>
          <a:p>
            <a:pPr algn="l" rtl="0"/>
            <a:r>
              <a:rPr lang="en-US" b="1" i="1" dirty="0" smtClean="0"/>
              <a:t>-</a:t>
            </a:r>
            <a:r>
              <a:rPr lang="en-US" b="1" i="1" dirty="0" err="1" smtClean="0">
                <a:solidFill>
                  <a:srgbClr val="00B050"/>
                </a:solidFill>
              </a:rPr>
              <a:t>anticholinergic</a:t>
            </a:r>
            <a:r>
              <a:rPr lang="en-US" b="1" i="1" dirty="0" smtClean="0">
                <a:solidFill>
                  <a:srgbClr val="00B050"/>
                </a:solidFill>
              </a:rPr>
              <a:t> drug </a:t>
            </a:r>
            <a:r>
              <a:rPr lang="en-US" b="1" i="1" dirty="0" smtClean="0"/>
              <a:t>: like </a:t>
            </a:r>
            <a:r>
              <a:rPr lang="en-US" b="1" i="1" dirty="0" err="1" smtClean="0">
                <a:solidFill>
                  <a:srgbClr val="C00000"/>
                </a:solidFill>
              </a:rPr>
              <a:t>hyoscine</a:t>
            </a:r>
            <a:r>
              <a:rPr lang="en-US" b="1" i="1" dirty="0" smtClean="0"/>
              <a:t> .</a:t>
            </a:r>
          </a:p>
          <a:p>
            <a:pPr algn="l"/>
            <a:endParaRPr lang="ar-IQ" b="1" i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err="1" smtClean="0">
                <a:solidFill>
                  <a:srgbClr val="C00000"/>
                </a:solidFill>
              </a:rPr>
              <a:t>cholagogues</a:t>
            </a:r>
            <a:endParaRPr lang="ar-IQ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l" rtl="0"/>
            <a:r>
              <a:rPr lang="en-US" b="1" dirty="0" err="1" smtClean="0">
                <a:solidFill>
                  <a:srgbClr val="00B050"/>
                </a:solidFill>
              </a:rPr>
              <a:t>Cholagogues</a:t>
            </a:r>
            <a:r>
              <a:rPr lang="en-US" b="1" dirty="0" smtClean="0"/>
              <a:t>:</a:t>
            </a:r>
          </a:p>
          <a:p>
            <a:pPr algn="l" rtl="0"/>
            <a:r>
              <a:rPr lang="en-US" b="1" dirty="0" smtClean="0"/>
              <a:t>Drugs stimulate liver to secretion </a:t>
            </a:r>
            <a:r>
              <a:rPr lang="en-US" b="1" dirty="0" err="1" smtClean="0"/>
              <a:t>bile.substance</a:t>
            </a:r>
            <a:r>
              <a:rPr lang="en-US" b="1" dirty="0" smtClean="0"/>
              <a:t> which increase production of bile called </a:t>
            </a:r>
            <a:r>
              <a:rPr lang="en-US" b="1" i="1" dirty="0" err="1" smtClean="0"/>
              <a:t>choloretics</a:t>
            </a:r>
            <a:r>
              <a:rPr lang="en-US" b="1" i="1" dirty="0" smtClean="0"/>
              <a:t> agent </a:t>
            </a:r>
            <a:r>
              <a:rPr lang="en-US" b="1" i="1" dirty="0" err="1" smtClean="0">
                <a:solidFill>
                  <a:srgbClr val="00B050"/>
                </a:solidFill>
              </a:rPr>
              <a:t>e.g.bile</a:t>
            </a:r>
            <a:r>
              <a:rPr lang="en-US" b="1" i="1" dirty="0" smtClean="0">
                <a:solidFill>
                  <a:srgbClr val="00B050"/>
                </a:solidFill>
              </a:rPr>
              <a:t> salts</a:t>
            </a:r>
            <a:r>
              <a:rPr lang="en-US" b="1" i="1" dirty="0" smtClean="0"/>
              <a:t>.</a:t>
            </a:r>
          </a:p>
          <a:p>
            <a:pPr algn="l"/>
            <a:endParaRPr lang="ar-IQ" b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Stomachic</a:t>
            </a:r>
            <a:endParaRPr lang="ar-IQ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l" rtl="0"/>
            <a:r>
              <a:rPr lang="en-US" b="1" dirty="0" smtClean="0"/>
              <a:t>Stomachic  :</a:t>
            </a:r>
          </a:p>
          <a:p>
            <a:pPr algn="l" rtl="0"/>
            <a:r>
              <a:rPr lang="en-US" b="1" dirty="0" smtClean="0"/>
              <a:t>Drugs which stimulate the secretion of pancreatic enzymes in case of their deficiency .</a:t>
            </a:r>
          </a:p>
          <a:p>
            <a:pPr algn="l" rtl="0"/>
            <a:r>
              <a:rPr lang="en-US" b="1" dirty="0" smtClean="0">
                <a:solidFill>
                  <a:srgbClr val="00B050"/>
                </a:solidFill>
              </a:rPr>
              <a:t>1-tablets  : known as </a:t>
            </a:r>
            <a:r>
              <a:rPr lang="en-US" b="1" dirty="0" err="1" smtClean="0">
                <a:solidFill>
                  <a:srgbClr val="00B050"/>
                </a:solidFill>
              </a:rPr>
              <a:t>pancreatin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smtClean="0"/>
              <a:t>are used for this purpose , they are especially coated to resist digestion in the stomach and contain lipase , </a:t>
            </a:r>
            <a:r>
              <a:rPr lang="en-US" b="1" dirty="0" err="1" smtClean="0"/>
              <a:t>trypsin</a:t>
            </a:r>
            <a:r>
              <a:rPr lang="en-US" b="1" dirty="0" smtClean="0"/>
              <a:t> and amylase .</a:t>
            </a:r>
          </a:p>
          <a:p>
            <a:pPr algn="l" rtl="0"/>
            <a:r>
              <a:rPr lang="en-US" b="1" dirty="0" smtClean="0">
                <a:solidFill>
                  <a:srgbClr val="00B050"/>
                </a:solidFill>
              </a:rPr>
              <a:t>2-bile salts </a:t>
            </a:r>
            <a:r>
              <a:rPr lang="en-US" b="1" dirty="0" smtClean="0"/>
              <a:t>: passing in the duodenum cause the liberation of secretion , which stimulates pancreatic secretion .</a:t>
            </a:r>
          </a:p>
          <a:p>
            <a:pPr algn="l"/>
            <a:endParaRPr lang="ar-IQ" b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l" rtl="0"/>
            <a:r>
              <a:rPr lang="en-US" b="1" dirty="0" smtClean="0"/>
              <a:t>The </a:t>
            </a:r>
            <a:r>
              <a:rPr lang="en-US" b="1" dirty="0" smtClean="0">
                <a:solidFill>
                  <a:srgbClr val="00B050"/>
                </a:solidFill>
              </a:rPr>
              <a:t>purgatives (laxatives </a:t>
            </a:r>
            <a:r>
              <a:rPr lang="en-US" b="1" dirty="0" smtClean="0"/>
              <a:t>) :</a:t>
            </a:r>
          </a:p>
          <a:p>
            <a:pPr algn="l" rtl="0"/>
            <a:r>
              <a:rPr lang="en-US" b="1" dirty="0" smtClean="0"/>
              <a:t>are foods , compounds or drugs taken to induce bowel movements or to loosen the stool , most often taken to treat constipation .</a:t>
            </a:r>
          </a:p>
          <a:p>
            <a:pPr algn="l" rtl="0"/>
            <a:r>
              <a:rPr lang="en-US" b="1" dirty="0" smtClean="0"/>
              <a:t>-certain stimulant , lubricant , and saline laxatives are used to evacuate the colon for rectal and bowel examinations , and may be supplemented by enemas in that circumstance .</a:t>
            </a:r>
          </a:p>
          <a:p>
            <a:pPr algn="l"/>
            <a:r>
              <a:rPr lang="en-US" b="1" dirty="0" smtClean="0"/>
              <a:t>-</a:t>
            </a:r>
            <a:endParaRPr lang="ar-IQ" b="1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b="1" dirty="0" smtClean="0"/>
              <a:t>laxatives only work to </a:t>
            </a:r>
            <a:r>
              <a:rPr lang="en-US" b="1" dirty="0" smtClean="0">
                <a:solidFill>
                  <a:srgbClr val="00B050"/>
                </a:solidFill>
              </a:rPr>
              <a:t>hasten the elimination </a:t>
            </a:r>
            <a:r>
              <a:rPr lang="en-US" b="1" dirty="0" smtClean="0"/>
              <a:t>of undigested remains of food in the large </a:t>
            </a:r>
          </a:p>
          <a:p>
            <a:pPr algn="l">
              <a:buNone/>
            </a:pPr>
            <a:r>
              <a:rPr lang="en-US" b="1" dirty="0" smtClean="0"/>
              <a:t>intestine and colon</a:t>
            </a:r>
            <a:endParaRPr lang="ar-IQ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i="1" dirty="0" smtClean="0">
                <a:solidFill>
                  <a:srgbClr val="FF0000"/>
                </a:solidFill>
              </a:rPr>
              <a:t>Types of the purgatives</a:t>
            </a:r>
            <a:endParaRPr lang="ar-IQ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l" rtl="0">
              <a:buNone/>
            </a:pPr>
            <a:r>
              <a:rPr lang="en-US" b="1" dirty="0" smtClean="0"/>
              <a:t> </a:t>
            </a:r>
          </a:p>
          <a:p>
            <a:pPr algn="l" rtl="0"/>
            <a:r>
              <a:rPr lang="en-US" b="1" dirty="0" smtClean="0">
                <a:solidFill>
                  <a:srgbClr val="00B050"/>
                </a:solidFill>
              </a:rPr>
              <a:t>1-simple bulk purgative </a:t>
            </a:r>
            <a:r>
              <a:rPr lang="en-US" b="1" dirty="0" smtClean="0"/>
              <a:t>: </a:t>
            </a:r>
            <a:r>
              <a:rPr lang="en-US" b="1" dirty="0" err="1" smtClean="0"/>
              <a:t>eg.a.indigeatale</a:t>
            </a:r>
            <a:r>
              <a:rPr lang="en-US" b="1" dirty="0" smtClean="0"/>
              <a:t> fiber(</a:t>
            </a:r>
            <a:r>
              <a:rPr lang="en-US" b="1" dirty="0" err="1" smtClean="0"/>
              <a:t>pectin,cellulose</a:t>
            </a:r>
            <a:r>
              <a:rPr lang="en-US" b="1" dirty="0" smtClean="0"/>
              <a:t>).</a:t>
            </a:r>
            <a:r>
              <a:rPr lang="en-US" b="1" dirty="0" err="1" smtClean="0"/>
              <a:t>b.agar</a:t>
            </a:r>
            <a:r>
              <a:rPr lang="en-US" b="1" dirty="0" smtClean="0"/>
              <a:t>-agar japans sea weed it used in cat and dogs.</a:t>
            </a:r>
          </a:p>
          <a:p>
            <a:pPr algn="l" rtl="0"/>
            <a:r>
              <a:rPr lang="en-US" b="1" dirty="0" smtClean="0">
                <a:solidFill>
                  <a:srgbClr val="00B050"/>
                </a:solidFill>
              </a:rPr>
              <a:t>2-saline bulk purgative </a:t>
            </a:r>
            <a:r>
              <a:rPr lang="en-US" b="1" dirty="0" smtClean="0"/>
              <a:t>. e.g. – </a:t>
            </a:r>
            <a:r>
              <a:rPr lang="en-US" b="1" i="1" dirty="0" smtClean="0"/>
              <a:t>Mg </a:t>
            </a:r>
            <a:r>
              <a:rPr lang="en-US" b="1" i="1" dirty="0" err="1" smtClean="0"/>
              <a:t>sulphate</a:t>
            </a:r>
            <a:r>
              <a:rPr lang="en-US" b="1" i="1" dirty="0" smtClean="0"/>
              <a:t> , phosphate </a:t>
            </a:r>
            <a:r>
              <a:rPr lang="en-US" b="1" i="1" dirty="0" smtClean="0"/>
              <a:t>, </a:t>
            </a:r>
            <a:r>
              <a:rPr lang="en-US" b="1" i="1" dirty="0" smtClean="0"/>
              <a:t>oxide , carbonate</a:t>
            </a:r>
            <a:r>
              <a:rPr lang="en-US" b="1" dirty="0" smtClean="0"/>
              <a:t> ,powerful saline purgative . dangerous in case of horses .</a:t>
            </a:r>
          </a:p>
          <a:p>
            <a:pPr algn="l" rtl="0"/>
            <a:r>
              <a:rPr lang="en-US" b="1" dirty="0" smtClean="0"/>
              <a:t>-</a:t>
            </a:r>
            <a:r>
              <a:rPr lang="en-US" b="1" i="1" dirty="0" smtClean="0"/>
              <a:t>Sod. </a:t>
            </a:r>
            <a:r>
              <a:rPr lang="en-US" b="1" i="1" dirty="0" err="1" smtClean="0"/>
              <a:t>Sulphate</a:t>
            </a:r>
            <a:r>
              <a:rPr lang="en-US" b="1" i="1" dirty="0" smtClean="0"/>
              <a:t> </a:t>
            </a:r>
            <a:r>
              <a:rPr lang="en-US" b="1" dirty="0" smtClean="0"/>
              <a:t>, used for horses and cattle given by stomach tube because it has it undesirable taste </a:t>
            </a:r>
            <a:r>
              <a:rPr lang="en-US" b="1" dirty="0" smtClean="0"/>
              <a:t>.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b="1" dirty="0" smtClean="0">
                <a:solidFill>
                  <a:srgbClr val="00B050"/>
                </a:solidFill>
              </a:rPr>
              <a:t>3-lubricant ( emollient ) </a:t>
            </a:r>
            <a:r>
              <a:rPr lang="en-US" b="1" dirty="0" smtClean="0"/>
              <a:t>:  .e.g. liquid paraffin .</a:t>
            </a:r>
          </a:p>
          <a:p>
            <a:pPr algn="l" rtl="0">
              <a:buNone/>
            </a:pPr>
            <a:r>
              <a:rPr lang="en-US" b="1" dirty="0" smtClean="0">
                <a:solidFill>
                  <a:srgbClr val="00B050"/>
                </a:solidFill>
              </a:rPr>
              <a:t>4-irritant ( stimulant ) </a:t>
            </a:r>
            <a:r>
              <a:rPr lang="en-US" b="1" dirty="0" smtClean="0"/>
              <a:t>:  .e.g. </a:t>
            </a:r>
            <a:r>
              <a:rPr lang="en-US" b="1" i="1" dirty="0" smtClean="0"/>
              <a:t>Castor oil , </a:t>
            </a:r>
            <a:r>
              <a:rPr lang="en-US" b="1" i="1" dirty="0" err="1" smtClean="0"/>
              <a:t>senna</a:t>
            </a:r>
            <a:r>
              <a:rPr lang="en-US" b="1" i="1" dirty="0" smtClean="0"/>
              <a:t>, rhubarb .</a:t>
            </a:r>
            <a:endParaRPr lang="en-US" b="1" dirty="0" smtClean="0"/>
          </a:p>
          <a:p>
            <a:pPr algn="l" rtl="0">
              <a:buNone/>
            </a:pPr>
            <a:r>
              <a:rPr lang="en-US" b="1" dirty="0" smtClean="0">
                <a:solidFill>
                  <a:srgbClr val="00B050"/>
                </a:solidFill>
              </a:rPr>
              <a:t>5-anionic purgative </a:t>
            </a:r>
            <a:r>
              <a:rPr lang="en-US" b="1" dirty="0" smtClean="0"/>
              <a:t>:  . e.g</a:t>
            </a:r>
            <a:r>
              <a:rPr lang="en-US" b="1" i="1" dirty="0" smtClean="0"/>
              <a:t>. </a:t>
            </a:r>
            <a:r>
              <a:rPr lang="en-US" b="1" i="1" dirty="0" err="1" smtClean="0"/>
              <a:t>Dioctyl</a:t>
            </a:r>
            <a:r>
              <a:rPr lang="en-US" b="1" i="1" dirty="0" smtClean="0"/>
              <a:t> sod. </a:t>
            </a:r>
            <a:r>
              <a:rPr lang="en-US" b="1" i="1" dirty="0" err="1" smtClean="0"/>
              <a:t>Sulphosuccinate</a:t>
            </a:r>
            <a:r>
              <a:rPr lang="en-US" b="1" i="1" dirty="0" smtClean="0"/>
              <a:t> .</a:t>
            </a:r>
            <a:endParaRPr lang="en-US" b="1" dirty="0" smtClean="0"/>
          </a:p>
          <a:p>
            <a:pPr algn="l">
              <a:buNone/>
            </a:pPr>
            <a:r>
              <a:rPr lang="en-US" b="1" dirty="0" smtClean="0">
                <a:solidFill>
                  <a:srgbClr val="00B050"/>
                </a:solidFill>
              </a:rPr>
              <a:t>6-enemata :  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smtClean="0"/>
              <a:t>e.g. </a:t>
            </a:r>
            <a:r>
              <a:rPr lang="en-US" b="1" i="1" dirty="0" smtClean="0"/>
              <a:t>sodium chloride , soap and glycerin</a:t>
            </a:r>
            <a:r>
              <a:rPr lang="en-US" b="1" dirty="0" smtClean="0"/>
              <a:t>   </a:t>
            </a:r>
            <a:endParaRPr lang="ar-IQ" b="1" dirty="0" smtClean="0"/>
          </a:p>
          <a:p>
            <a:pPr algn="l">
              <a:buNone/>
            </a:pPr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b="1" i="1" dirty="0" smtClean="0"/>
              <a:t>Parasympathetic stimulation increases </a:t>
            </a:r>
            <a:r>
              <a:rPr lang="en-US" b="1" i="1" dirty="0" smtClean="0">
                <a:solidFill>
                  <a:srgbClr val="00B050"/>
                </a:solidFill>
              </a:rPr>
              <a:t>intestinal motility</a:t>
            </a:r>
            <a:r>
              <a:rPr lang="en-US" b="1" i="1" dirty="0" smtClean="0"/>
              <a:t>, </a:t>
            </a:r>
            <a:r>
              <a:rPr lang="en-US" b="1" i="1" dirty="0" smtClean="0">
                <a:solidFill>
                  <a:srgbClr val="00B050"/>
                </a:solidFill>
              </a:rPr>
              <a:t>increases GI secretions</a:t>
            </a:r>
            <a:r>
              <a:rPr lang="en-US" b="1" i="1" dirty="0" smtClean="0"/>
              <a:t>, and </a:t>
            </a:r>
            <a:r>
              <a:rPr lang="en-US" b="1" i="1" dirty="0" smtClean="0">
                <a:solidFill>
                  <a:srgbClr val="00B050"/>
                </a:solidFill>
              </a:rPr>
              <a:t>relaxes sphincters</a:t>
            </a:r>
          </a:p>
          <a:p>
            <a:pPr algn="l">
              <a:buNone/>
            </a:pPr>
            <a:r>
              <a:rPr lang="en-US" b="1" i="1" dirty="0" smtClean="0"/>
              <a:t>Cholinergic drugs simulate these actions</a:t>
            </a:r>
          </a:p>
          <a:p>
            <a:pPr algn="l">
              <a:buNone/>
            </a:pPr>
            <a:r>
              <a:rPr lang="en-US" b="1" i="1" dirty="0" err="1" smtClean="0">
                <a:solidFill>
                  <a:srgbClr val="00B050"/>
                </a:solidFill>
              </a:rPr>
              <a:t>Anticholinergic</a:t>
            </a:r>
            <a:r>
              <a:rPr lang="en-US" b="1" i="1" dirty="0" smtClean="0">
                <a:solidFill>
                  <a:srgbClr val="00B050"/>
                </a:solidFill>
              </a:rPr>
              <a:t> drugs </a:t>
            </a:r>
            <a:r>
              <a:rPr lang="en-US" b="1" i="1" dirty="0" smtClean="0"/>
              <a:t>inhibit these actions</a:t>
            </a:r>
          </a:p>
          <a:p>
            <a:pPr algn="l">
              <a:buNone/>
            </a:pPr>
            <a:r>
              <a:rPr lang="en-US" b="1" i="1" dirty="0" smtClean="0"/>
              <a:t>Sympathetic stimulation decreases intestinal motility, decreases GI</a:t>
            </a:r>
            <a:endParaRPr lang="ar-IQ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Adsorbant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l" rtl="0"/>
            <a:r>
              <a:rPr lang="en-US" b="1" dirty="0" err="1" smtClean="0">
                <a:solidFill>
                  <a:srgbClr val="00B050"/>
                </a:solidFill>
              </a:rPr>
              <a:t>Adsorbant</a:t>
            </a:r>
            <a:r>
              <a:rPr lang="en-US" b="1" dirty="0" smtClean="0"/>
              <a:t> :</a:t>
            </a:r>
          </a:p>
          <a:p>
            <a:pPr algn="l" rtl="0"/>
            <a:r>
              <a:rPr lang="en-US" b="1" dirty="0" smtClean="0"/>
              <a:t>Are substances which stick to the surface of undesirable bowel contents like gases and poisons to protect the gut mucosa and facilitate removal of toxic substance .</a:t>
            </a:r>
          </a:p>
          <a:p>
            <a:pPr algn="l" rtl="0"/>
            <a:r>
              <a:rPr lang="en-US" b="1" dirty="0" smtClean="0"/>
              <a:t>e.g. </a:t>
            </a:r>
            <a:r>
              <a:rPr lang="en-US" b="1" dirty="0" smtClean="0">
                <a:solidFill>
                  <a:srgbClr val="FF0000"/>
                </a:solidFill>
              </a:rPr>
              <a:t>kaolin (aluminum silicate ) , mg </a:t>
            </a:r>
            <a:r>
              <a:rPr lang="en-US" b="1" dirty="0" err="1" smtClean="0">
                <a:solidFill>
                  <a:srgbClr val="FF0000"/>
                </a:solidFill>
              </a:rPr>
              <a:t>trisilicate</a:t>
            </a:r>
            <a:r>
              <a:rPr lang="en-US" b="1" dirty="0" smtClean="0">
                <a:solidFill>
                  <a:srgbClr val="FF0000"/>
                </a:solidFill>
              </a:rPr>
              <a:t> , prepared chalk </a:t>
            </a:r>
            <a:r>
              <a:rPr lang="en-US" b="1" dirty="0" smtClean="0"/>
              <a:t>. </a:t>
            </a:r>
          </a:p>
          <a:p>
            <a:pPr algn="l"/>
            <a:endParaRPr lang="ar-IQ" b="1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Astringents</a:t>
            </a:r>
            <a:endParaRPr lang="ar-IQ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l" rtl="0">
              <a:buNone/>
            </a:pPr>
            <a:endParaRPr lang="en-US" b="1" i="1" dirty="0" smtClean="0"/>
          </a:p>
          <a:p>
            <a:pPr algn="l" rtl="0"/>
            <a:r>
              <a:rPr lang="en-US" b="1" i="1" dirty="0" smtClean="0"/>
              <a:t>Are drugs which </a:t>
            </a:r>
            <a:r>
              <a:rPr lang="en-US" b="1" i="1" dirty="0" smtClean="0">
                <a:solidFill>
                  <a:srgbClr val="00B050"/>
                </a:solidFill>
              </a:rPr>
              <a:t>precipitate proteins forming </a:t>
            </a:r>
            <a:r>
              <a:rPr lang="en-US" b="1" i="1" dirty="0" smtClean="0"/>
              <a:t>an insoluble layer on the mucous membrane , this layer protects the mucosa from irritation and inhibit exudation , secretion and small hemorrhage . astringents there are two types :</a:t>
            </a:r>
          </a:p>
          <a:p>
            <a:pPr algn="l" rtl="0"/>
            <a:r>
              <a:rPr lang="en-US" b="1" i="1" dirty="0" smtClean="0">
                <a:solidFill>
                  <a:srgbClr val="FF0000"/>
                </a:solidFill>
              </a:rPr>
              <a:t>1-metallic astringents </a:t>
            </a:r>
            <a:r>
              <a:rPr lang="en-US" b="1" i="1" dirty="0" smtClean="0"/>
              <a:t>: like salts of iron and copper used intestinal astringent .</a:t>
            </a:r>
          </a:p>
          <a:p>
            <a:pPr rtl="0"/>
            <a:r>
              <a:rPr lang="en-US" b="1" i="1" dirty="0" smtClean="0"/>
              <a:t>                                                               </a:t>
            </a:r>
            <a:r>
              <a:rPr lang="en-US" dirty="0" smtClean="0"/>
              <a:t>               </a:t>
            </a:r>
            <a:r>
              <a:rPr lang="en-US" b="1" i="1" dirty="0" smtClean="0"/>
              <a:t>                                               </a:t>
            </a:r>
            <a:r>
              <a:rPr lang="en-US" dirty="0" smtClean="0"/>
              <a:t>    </a:t>
            </a:r>
            <a:endParaRPr lang="en-US" dirty="0" smtClean="0"/>
          </a:p>
          <a:p>
            <a:r>
              <a:rPr lang="en-US" dirty="0" smtClean="0"/>
              <a:t> </a:t>
            </a:r>
            <a:endParaRPr lang="en-US" b="1" i="1" dirty="0" smtClean="0"/>
          </a:p>
          <a:p>
            <a:pPr algn="l"/>
            <a:endParaRPr lang="ar-IQ" b="1" i="1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b="1" i="1" dirty="0" smtClean="0"/>
              <a:t>Salts of lead , zinc and aluminum used topically (in the </a:t>
            </a:r>
            <a:r>
              <a:rPr lang="en-US" b="1" i="1" dirty="0" smtClean="0"/>
              <a:t>skin)</a:t>
            </a:r>
            <a:endParaRPr lang="en-US" b="1" i="1" dirty="0" smtClean="0"/>
          </a:p>
          <a:p>
            <a:pPr algn="l" rtl="0">
              <a:buNone/>
            </a:pPr>
            <a:r>
              <a:rPr lang="en-US" b="1" i="1" dirty="0" smtClean="0">
                <a:solidFill>
                  <a:srgbClr val="FF0000"/>
                </a:solidFill>
              </a:rPr>
              <a:t>2-vegetable astringents </a:t>
            </a:r>
            <a:r>
              <a:rPr lang="en-US" b="1" i="1" dirty="0" smtClean="0">
                <a:solidFill>
                  <a:srgbClr val="FF0000"/>
                </a:solidFill>
              </a:rPr>
              <a:t>:</a:t>
            </a:r>
          </a:p>
          <a:p>
            <a:pPr algn="l" rtl="0">
              <a:buNone/>
            </a:pPr>
            <a:r>
              <a:rPr lang="en-US" b="1" i="1" dirty="0" smtClean="0"/>
              <a:t>   which </a:t>
            </a:r>
            <a:r>
              <a:rPr lang="en-US" b="1" i="1" dirty="0" smtClean="0"/>
              <a:t>act by liberating tannic acid </a:t>
            </a:r>
            <a:r>
              <a:rPr lang="en-US" b="1" i="1" dirty="0" smtClean="0"/>
              <a:t>precipitate proteins </a:t>
            </a:r>
            <a:r>
              <a:rPr lang="en-US" b="1" i="1" dirty="0" smtClean="0"/>
              <a:t>forming a protective </a:t>
            </a:r>
            <a:r>
              <a:rPr lang="en-US" b="1" i="1" dirty="0" smtClean="0"/>
              <a:t>layer forming</a:t>
            </a:r>
            <a:endParaRPr lang="en-US" b="1" i="1" dirty="0" smtClean="0"/>
          </a:p>
          <a:p>
            <a:pPr algn="l" rtl="0">
              <a:buNone/>
            </a:pPr>
            <a:r>
              <a:rPr lang="en-US" b="1" i="1" dirty="0" smtClean="0"/>
              <a:t>   protective </a:t>
            </a:r>
            <a:r>
              <a:rPr lang="en-US" b="1" i="1" dirty="0" smtClean="0"/>
              <a:t>layer like catechu</a:t>
            </a:r>
          </a:p>
          <a:p>
            <a:pPr algn="l">
              <a:buNone/>
            </a:pPr>
            <a:endParaRPr lang="ar-IQ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Antidiarrheal</a:t>
            </a:r>
            <a:r>
              <a:rPr lang="en-US" b="1" dirty="0" smtClean="0">
                <a:solidFill>
                  <a:srgbClr val="FF0000"/>
                </a:solidFill>
              </a:rPr>
              <a:t> agent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 rtl="0"/>
            <a:r>
              <a:rPr lang="en-US" b="1" dirty="0" err="1" smtClean="0">
                <a:solidFill>
                  <a:srgbClr val="00B050"/>
                </a:solidFill>
              </a:rPr>
              <a:t>A</a:t>
            </a:r>
            <a:r>
              <a:rPr lang="en-US" b="1" dirty="0" err="1" smtClean="0">
                <a:solidFill>
                  <a:srgbClr val="00B050"/>
                </a:solidFill>
              </a:rPr>
              <a:t>ntidiarrheal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00B050"/>
                </a:solidFill>
              </a:rPr>
              <a:t>agents </a:t>
            </a:r>
            <a:r>
              <a:rPr lang="en-US" b="1" dirty="0" smtClean="0"/>
              <a:t>:</a:t>
            </a:r>
          </a:p>
          <a:p>
            <a:pPr algn="l"/>
            <a:r>
              <a:rPr lang="en-US" b="1" dirty="0" smtClean="0"/>
              <a:t>diarrhea can also be treated by the administration of preparation containing </a:t>
            </a:r>
            <a:r>
              <a:rPr lang="en-US" b="1" dirty="0" smtClean="0">
                <a:solidFill>
                  <a:srgbClr val="00B050"/>
                </a:solidFill>
              </a:rPr>
              <a:t>crude opium </a:t>
            </a:r>
            <a:r>
              <a:rPr lang="en-US" b="1" dirty="0" smtClean="0"/>
              <a:t>, such as tincture of opium or powdered opium in which the alkaloid </a:t>
            </a:r>
            <a:r>
              <a:rPr lang="en-US" b="1" dirty="0" smtClean="0">
                <a:solidFill>
                  <a:srgbClr val="00B050"/>
                </a:solidFill>
              </a:rPr>
              <a:t>morphine</a:t>
            </a:r>
            <a:r>
              <a:rPr lang="en-US" b="1" dirty="0" smtClean="0"/>
              <a:t> acts by </a:t>
            </a:r>
            <a:r>
              <a:rPr lang="en-US" b="1" dirty="0" smtClean="0">
                <a:solidFill>
                  <a:srgbClr val="FF0000"/>
                </a:solidFill>
              </a:rPr>
              <a:t>increasing the tone of the intestinal muscle and delays the movement of digest along the alimentary tact </a:t>
            </a:r>
            <a:endParaRPr lang="ar-IQ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Antispasmodic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l" rtl="0"/>
            <a:r>
              <a:rPr lang="en-US" b="1" dirty="0" smtClean="0">
                <a:solidFill>
                  <a:srgbClr val="00B050"/>
                </a:solidFill>
              </a:rPr>
              <a:t>A</a:t>
            </a:r>
            <a:r>
              <a:rPr lang="en-US" b="1" dirty="0" smtClean="0">
                <a:solidFill>
                  <a:srgbClr val="00B050"/>
                </a:solidFill>
              </a:rPr>
              <a:t>ntispasmodics</a:t>
            </a:r>
            <a:r>
              <a:rPr lang="en-US" b="1" dirty="0" smtClean="0"/>
              <a:t> </a:t>
            </a:r>
            <a:r>
              <a:rPr lang="en-US" b="1" dirty="0" smtClean="0"/>
              <a:t>:</a:t>
            </a:r>
          </a:p>
          <a:p>
            <a:pPr algn="l" rtl="0"/>
            <a:r>
              <a:rPr lang="en-US" b="1" dirty="0" smtClean="0"/>
              <a:t>drugs that used to relieve spasm by reducing intestinal motility also used to reduce the  intestinal secretion.</a:t>
            </a:r>
          </a:p>
          <a:p>
            <a:pPr lvl="0" algn="l" rtl="0"/>
            <a:r>
              <a:rPr lang="en-US" b="1" dirty="0" err="1" smtClean="0">
                <a:solidFill>
                  <a:srgbClr val="00B050"/>
                </a:solidFill>
              </a:rPr>
              <a:t>Parasympatholytic</a:t>
            </a:r>
            <a:r>
              <a:rPr lang="en-US" b="1" dirty="0" smtClean="0"/>
              <a:t> :preparation of belladonna that contain </a:t>
            </a:r>
            <a:r>
              <a:rPr lang="en-US" b="1" dirty="0" smtClean="0">
                <a:solidFill>
                  <a:srgbClr val="00B050"/>
                </a:solidFill>
              </a:rPr>
              <a:t>atropine</a:t>
            </a:r>
            <a:r>
              <a:rPr lang="en-US" b="1" dirty="0" smtClean="0"/>
              <a:t> and </a:t>
            </a:r>
            <a:r>
              <a:rPr lang="en-US" b="1" dirty="0" err="1" smtClean="0">
                <a:solidFill>
                  <a:srgbClr val="00B050"/>
                </a:solidFill>
              </a:rPr>
              <a:t>hyoscine</a:t>
            </a:r>
            <a:r>
              <a:rPr lang="en-US" b="1" dirty="0" smtClean="0"/>
              <a:t> .</a:t>
            </a:r>
          </a:p>
          <a:p>
            <a:pPr lvl="0" algn="l" rtl="0"/>
            <a:r>
              <a:rPr lang="en-US" b="1" dirty="0" smtClean="0">
                <a:solidFill>
                  <a:srgbClr val="00B050"/>
                </a:solidFill>
              </a:rPr>
              <a:t>Morphine derivatives </a:t>
            </a:r>
            <a:r>
              <a:rPr lang="en-US" b="1" dirty="0" smtClean="0"/>
              <a:t>: </a:t>
            </a:r>
            <a:r>
              <a:rPr lang="en-US" b="1" dirty="0" err="1" smtClean="0"/>
              <a:t>e.g.diphenoxylate</a:t>
            </a:r>
            <a:r>
              <a:rPr lang="en-US" b="1" dirty="0" smtClean="0"/>
              <a:t> and </a:t>
            </a:r>
            <a:r>
              <a:rPr lang="en-US" b="1" dirty="0" err="1" smtClean="0"/>
              <a:t>loperamide</a:t>
            </a:r>
            <a:r>
              <a:rPr lang="en-US" b="1" dirty="0" smtClean="0"/>
              <a:t>.</a:t>
            </a:r>
          </a:p>
          <a:p>
            <a:pPr algn="l"/>
            <a:endParaRPr lang="ar-IQ" b="1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Prokinetics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 rtl="0"/>
            <a:r>
              <a:rPr lang="en-US" b="1" dirty="0" smtClean="0"/>
              <a:t> </a:t>
            </a:r>
            <a:r>
              <a:rPr lang="en-US" b="1" dirty="0" err="1" smtClean="0"/>
              <a:t>P</a:t>
            </a:r>
            <a:r>
              <a:rPr lang="en-US" b="1" dirty="0" err="1" smtClean="0"/>
              <a:t>rokinetics</a:t>
            </a:r>
            <a:r>
              <a:rPr lang="en-US" b="1" dirty="0" smtClean="0"/>
              <a:t> </a:t>
            </a:r>
            <a:r>
              <a:rPr lang="en-US" b="1" dirty="0" smtClean="0"/>
              <a:t>– stimulants </a:t>
            </a:r>
            <a:r>
              <a:rPr lang="en-US" b="1" dirty="0" smtClean="0"/>
              <a:t>:</a:t>
            </a:r>
            <a:r>
              <a:rPr lang="en-US" b="1" dirty="0" smtClean="0"/>
              <a:t> </a:t>
            </a:r>
          </a:p>
          <a:p>
            <a:pPr algn="l" rtl="0"/>
            <a:r>
              <a:rPr lang="en-US" b="1" dirty="0" smtClean="0"/>
              <a:t>Drugs increase the motility of a parts of the gastrointestinal </a:t>
            </a:r>
            <a:r>
              <a:rPr lang="en-US" b="1" dirty="0" smtClean="0"/>
              <a:t>tract.</a:t>
            </a:r>
          </a:p>
          <a:p>
            <a:pPr algn="l" rtl="0"/>
            <a:r>
              <a:rPr lang="en-US" b="1" dirty="0" smtClean="0"/>
              <a:t> </a:t>
            </a:r>
            <a:endParaRPr lang="en-US" b="1" dirty="0" smtClean="0"/>
          </a:p>
          <a:p>
            <a:pPr algn="l" rtl="0"/>
            <a:r>
              <a:rPr lang="en-US" b="1" dirty="0" smtClean="0"/>
              <a:t>This enhance </a:t>
            </a:r>
            <a:r>
              <a:rPr lang="en-US" b="1" dirty="0" smtClean="0"/>
              <a:t>the transit of material through the tract . </a:t>
            </a:r>
            <a:r>
              <a:rPr lang="en-US" b="1" dirty="0" smtClean="0"/>
              <a:t> </a:t>
            </a:r>
            <a:endParaRPr lang="en-US" b="1" dirty="0" smtClean="0"/>
          </a:p>
          <a:p>
            <a:pPr algn="l" rtl="0">
              <a:buNone/>
            </a:pPr>
            <a:endParaRPr lang="en-US" b="1" dirty="0" smtClean="0"/>
          </a:p>
          <a:p>
            <a:pPr algn="l"/>
            <a:endParaRPr lang="ar-IQ" b="1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Prokinetics</a:t>
            </a:r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l" rtl="0"/>
            <a:r>
              <a:rPr lang="en-US" b="1" i="1" dirty="0" err="1" smtClean="0">
                <a:solidFill>
                  <a:srgbClr val="00B050"/>
                </a:solidFill>
              </a:rPr>
              <a:t>dopaminergic</a:t>
            </a:r>
            <a:r>
              <a:rPr lang="en-US" b="1" i="1" dirty="0" smtClean="0">
                <a:solidFill>
                  <a:srgbClr val="00B050"/>
                </a:solidFill>
              </a:rPr>
              <a:t> antagonists </a:t>
            </a:r>
            <a:r>
              <a:rPr lang="en-US" b="1" i="1" dirty="0" smtClean="0"/>
              <a:t>:</a:t>
            </a:r>
          </a:p>
          <a:p>
            <a:pPr algn="l" rtl="0"/>
            <a:r>
              <a:rPr lang="en-US" b="1" i="1" dirty="0" smtClean="0"/>
              <a:t>Used </a:t>
            </a:r>
            <a:r>
              <a:rPr lang="en-US" b="1" i="1" dirty="0" smtClean="0"/>
              <a:t>in </a:t>
            </a:r>
            <a:r>
              <a:rPr lang="en-US" b="1" i="1" dirty="0" smtClean="0"/>
              <a:t>veterinary medicine include </a:t>
            </a:r>
            <a:r>
              <a:rPr lang="en-US" b="1" i="1" dirty="0" err="1" smtClean="0"/>
              <a:t>metoclopramide</a:t>
            </a:r>
            <a:r>
              <a:rPr lang="en-US" b="1" i="1" dirty="0" smtClean="0"/>
              <a:t> and </a:t>
            </a:r>
            <a:r>
              <a:rPr lang="en-US" b="1" i="1" dirty="0" err="1" smtClean="0"/>
              <a:t>domperidone</a:t>
            </a:r>
            <a:r>
              <a:rPr lang="en-US" b="1" i="1" dirty="0" smtClean="0"/>
              <a:t> , </a:t>
            </a:r>
          </a:p>
          <a:p>
            <a:pPr algn="l" rtl="0"/>
            <a:r>
              <a:rPr lang="en-US" b="1" i="1" dirty="0" smtClean="0"/>
              <a:t>these agent stimulate motility of the gastro esophageal sphincter , stomach and the </a:t>
            </a:r>
            <a:r>
              <a:rPr lang="en-US" b="1" i="1" dirty="0" smtClean="0"/>
              <a:t>small intestine</a:t>
            </a:r>
            <a:endParaRPr lang="en-US" b="1" i="1" dirty="0" smtClean="0"/>
          </a:p>
          <a:p>
            <a:pPr algn="l" rtl="0"/>
            <a:r>
              <a:rPr lang="en-US" b="1" i="1" dirty="0" smtClean="0"/>
              <a:t>-</a:t>
            </a:r>
            <a:r>
              <a:rPr lang="en-US" b="1" i="1" dirty="0" err="1" smtClean="0">
                <a:solidFill>
                  <a:srgbClr val="00B050"/>
                </a:solidFill>
              </a:rPr>
              <a:t>serotonergic</a:t>
            </a:r>
            <a:r>
              <a:rPr lang="en-US" b="1" i="1" dirty="0" smtClean="0">
                <a:solidFill>
                  <a:srgbClr val="00B050"/>
                </a:solidFill>
              </a:rPr>
              <a:t> drugs </a:t>
            </a:r>
            <a:r>
              <a:rPr lang="en-US" b="1" i="1" dirty="0" smtClean="0"/>
              <a:t>:</a:t>
            </a:r>
          </a:p>
          <a:p>
            <a:pPr algn="l" rtl="0"/>
            <a:r>
              <a:rPr lang="en-US" b="1" i="1" dirty="0" err="1" smtClean="0">
                <a:solidFill>
                  <a:srgbClr val="00B050"/>
                </a:solidFill>
              </a:rPr>
              <a:t>Cisapride</a:t>
            </a:r>
            <a:r>
              <a:rPr lang="en-US" b="1" i="1" dirty="0" smtClean="0"/>
              <a:t> is </a:t>
            </a:r>
            <a:r>
              <a:rPr lang="en-US" b="1" i="1" dirty="0" smtClean="0"/>
              <a:t>used </a:t>
            </a:r>
            <a:r>
              <a:rPr lang="en-US" b="1" i="1" dirty="0" smtClean="0"/>
              <a:t>in veterinary medicine . is stimulates </a:t>
            </a:r>
          </a:p>
          <a:p>
            <a:pPr algn="l" rtl="0"/>
            <a:r>
              <a:rPr lang="en-US" b="1" i="1" dirty="0" smtClean="0"/>
              <a:t>motility including the gastro esophageal sphincter ,stomach , small intestine and colon.</a:t>
            </a:r>
          </a:p>
          <a:p>
            <a:pPr algn="l" rtl="0"/>
            <a:r>
              <a:rPr lang="en-US" b="1" i="1" dirty="0" smtClean="0"/>
              <a:t>-</a:t>
            </a:r>
            <a:r>
              <a:rPr lang="en-US" b="1" i="1" dirty="0" err="1" smtClean="0">
                <a:solidFill>
                  <a:srgbClr val="00B050"/>
                </a:solidFill>
              </a:rPr>
              <a:t>Motilin</a:t>
            </a:r>
            <a:r>
              <a:rPr lang="en-US" b="1" i="1" dirty="0" smtClean="0"/>
              <a:t> – like drugs :</a:t>
            </a:r>
          </a:p>
          <a:p>
            <a:pPr algn="l"/>
            <a:endParaRPr lang="ar-IQ" b="1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2"/>
                </a:solidFill>
              </a:rPr>
              <a:t>Commen</a:t>
            </a:r>
            <a:r>
              <a:rPr lang="en-US" dirty="0" smtClean="0">
                <a:solidFill>
                  <a:schemeClr val="tx2"/>
                </a:solidFill>
              </a:rPr>
              <a:t> Disease for GIT</a:t>
            </a:r>
            <a:endParaRPr lang="ar-IQ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dirty="0" smtClean="0">
                <a:solidFill>
                  <a:srgbClr val="C00000"/>
                </a:solidFill>
              </a:rPr>
              <a:t>1.Constipation</a:t>
            </a:r>
          </a:p>
          <a:p>
            <a:pPr algn="l">
              <a:buNone/>
            </a:pPr>
            <a:r>
              <a:rPr lang="en-US" dirty="0" smtClean="0">
                <a:solidFill>
                  <a:srgbClr val="C00000"/>
                </a:solidFill>
              </a:rPr>
              <a:t>2.Bloat</a:t>
            </a:r>
          </a:p>
          <a:p>
            <a:pPr algn="l">
              <a:buNone/>
            </a:pPr>
            <a:r>
              <a:rPr lang="en-US" dirty="0" smtClean="0">
                <a:solidFill>
                  <a:srgbClr val="C00000"/>
                </a:solidFill>
              </a:rPr>
              <a:t>3.Gastritis</a:t>
            </a:r>
          </a:p>
          <a:p>
            <a:pPr algn="l">
              <a:buNone/>
            </a:pPr>
            <a:r>
              <a:rPr lang="en-US" dirty="0" smtClean="0">
                <a:solidFill>
                  <a:srgbClr val="C00000"/>
                </a:solidFill>
              </a:rPr>
              <a:t>4.Gastrointestinal obstruction</a:t>
            </a:r>
          </a:p>
          <a:p>
            <a:pPr algn="l">
              <a:buNone/>
            </a:pPr>
            <a:r>
              <a:rPr lang="en-US" dirty="0" smtClean="0">
                <a:solidFill>
                  <a:srgbClr val="C00000"/>
                </a:solidFill>
              </a:rPr>
              <a:t>5.Hemorrhagic Gastroenteritis</a:t>
            </a:r>
          </a:p>
          <a:p>
            <a:pPr algn="l">
              <a:buNone/>
            </a:pPr>
            <a:r>
              <a:rPr lang="en-US" dirty="0" smtClean="0">
                <a:solidFill>
                  <a:srgbClr val="C00000"/>
                </a:solidFill>
              </a:rPr>
              <a:t>6.Inflammation of large intestine(Colitis)</a:t>
            </a:r>
          </a:p>
          <a:p>
            <a:pPr algn="l">
              <a:buNone/>
            </a:pPr>
            <a:r>
              <a:rPr lang="en-US" dirty="0" smtClean="0">
                <a:solidFill>
                  <a:srgbClr val="C00000"/>
                </a:solidFill>
              </a:rPr>
              <a:t>7.Gastrointestinal Ulcers</a:t>
            </a:r>
          </a:p>
          <a:p>
            <a:pPr algn="l">
              <a:buNone/>
            </a:pPr>
            <a:endParaRPr lang="ar-IQ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err="1" smtClean="0">
                <a:solidFill>
                  <a:srgbClr val="FF0000"/>
                </a:solidFill>
              </a:rPr>
              <a:t>Sialagogues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l" rtl="0"/>
            <a:r>
              <a:rPr lang="en-US" b="1" dirty="0" err="1" smtClean="0"/>
              <a:t>Sialagogues</a:t>
            </a:r>
            <a:r>
              <a:rPr lang="en-US" b="1" dirty="0" smtClean="0"/>
              <a:t> :</a:t>
            </a:r>
          </a:p>
          <a:p>
            <a:pPr algn="l" rtl="0"/>
            <a:r>
              <a:rPr lang="en-US" b="1" dirty="0" smtClean="0"/>
              <a:t>Drugs which increase the secretion of salivary gland .</a:t>
            </a:r>
          </a:p>
          <a:p>
            <a:pPr algn="l" rtl="0"/>
            <a:r>
              <a:rPr lang="en-US" b="1" dirty="0" smtClean="0"/>
              <a:t>It </a:t>
            </a:r>
            <a:r>
              <a:rPr lang="en-US" b="1" dirty="0" smtClean="0">
                <a:solidFill>
                  <a:srgbClr val="00B050"/>
                </a:solidFill>
              </a:rPr>
              <a:t>classified into two groups :</a:t>
            </a:r>
          </a:p>
          <a:p>
            <a:pPr algn="l" rtl="0"/>
            <a:r>
              <a:rPr lang="en-US" b="1" dirty="0" smtClean="0">
                <a:solidFill>
                  <a:srgbClr val="00B050"/>
                </a:solidFill>
              </a:rPr>
              <a:t>a-indirect action </a:t>
            </a:r>
          </a:p>
          <a:p>
            <a:pPr algn="l" rtl="0"/>
            <a:r>
              <a:rPr lang="en-US" b="1" dirty="0" smtClean="0">
                <a:solidFill>
                  <a:srgbClr val="00B050"/>
                </a:solidFill>
              </a:rPr>
              <a:t>b-direct action </a:t>
            </a:r>
          </a:p>
          <a:p>
            <a:pPr algn="l" rtl="0"/>
            <a:r>
              <a:rPr lang="en-US" b="1" dirty="0" smtClean="0"/>
              <a:t>a-indirect (</a:t>
            </a:r>
            <a:r>
              <a:rPr lang="en-US" b="1" dirty="0" err="1" smtClean="0"/>
              <a:t>reflexly</a:t>
            </a:r>
            <a:r>
              <a:rPr lang="en-US" b="1" dirty="0" smtClean="0"/>
              <a:t>) acting </a:t>
            </a:r>
            <a:r>
              <a:rPr lang="en-US" b="1" dirty="0" err="1" smtClean="0"/>
              <a:t>sialagogues</a:t>
            </a:r>
            <a:r>
              <a:rPr lang="en-US" b="1" dirty="0" smtClean="0"/>
              <a:t> :</a:t>
            </a:r>
          </a:p>
          <a:p>
            <a:pPr algn="l" rtl="0"/>
            <a:r>
              <a:rPr lang="en-US" b="1" dirty="0" smtClean="0"/>
              <a:t>acting on </a:t>
            </a:r>
            <a:r>
              <a:rPr lang="en-US" b="1" dirty="0" err="1" smtClean="0">
                <a:solidFill>
                  <a:srgbClr val="FF0000"/>
                </a:solidFill>
              </a:rPr>
              <a:t>vagal</a:t>
            </a:r>
            <a:r>
              <a:rPr lang="en-US" b="1" dirty="0" smtClean="0">
                <a:solidFill>
                  <a:srgbClr val="FF0000"/>
                </a:solidFill>
              </a:rPr>
              <a:t> nerve </a:t>
            </a:r>
            <a:r>
              <a:rPr lang="en-US" b="1" dirty="0" smtClean="0"/>
              <a:t>, the reflexes from the taste buds when stimulated cause increased secretion of saliva and gastric juice .</a:t>
            </a:r>
          </a:p>
          <a:p>
            <a:pPr algn="l"/>
            <a:endParaRPr lang="ar-IQ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i="1" dirty="0" smtClean="0">
                <a:solidFill>
                  <a:schemeClr val="tx1"/>
                </a:solidFill>
              </a:rPr>
              <a:t>Bitters</a:t>
            </a:r>
            <a:endParaRPr lang="ar-IQ" b="1" i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l" rtl="0"/>
            <a:r>
              <a:rPr lang="en-US" b="1" i="1" dirty="0" smtClean="0"/>
              <a:t>Are classified into three groups :</a:t>
            </a:r>
          </a:p>
          <a:p>
            <a:pPr algn="l" rtl="0"/>
            <a:r>
              <a:rPr lang="en-US" b="1" i="1" dirty="0" smtClean="0">
                <a:solidFill>
                  <a:srgbClr val="00B050"/>
                </a:solidFill>
              </a:rPr>
              <a:t>1-aromatic bitters </a:t>
            </a:r>
            <a:r>
              <a:rPr lang="en-US" b="1" i="1" dirty="0" smtClean="0"/>
              <a:t>: include compound tincture of gentian , extract of orange peel and </a:t>
            </a:r>
            <a:r>
              <a:rPr lang="en-US" b="1" i="1" dirty="0" smtClean="0">
                <a:solidFill>
                  <a:schemeClr val="tx1"/>
                </a:solidFill>
              </a:rPr>
              <a:t>gentian</a:t>
            </a:r>
            <a:r>
              <a:rPr lang="en-US" b="1" i="1" dirty="0" smtClean="0"/>
              <a:t> powder .</a:t>
            </a:r>
          </a:p>
          <a:p>
            <a:pPr algn="l" rtl="0"/>
            <a:r>
              <a:rPr lang="en-US" b="1" i="1" dirty="0" smtClean="0">
                <a:solidFill>
                  <a:srgbClr val="00B050"/>
                </a:solidFill>
              </a:rPr>
              <a:t>2-simple bitters  </a:t>
            </a:r>
            <a:r>
              <a:rPr lang="en-US" b="1" i="1" dirty="0" smtClean="0"/>
              <a:t>: like </a:t>
            </a:r>
            <a:r>
              <a:rPr lang="en-US" b="1" i="1" dirty="0" err="1" smtClean="0"/>
              <a:t>quassia</a:t>
            </a:r>
            <a:r>
              <a:rPr lang="en-US" b="1" i="1" dirty="0" smtClean="0"/>
              <a:t> .</a:t>
            </a:r>
          </a:p>
          <a:p>
            <a:pPr algn="l" rtl="0"/>
            <a:r>
              <a:rPr lang="en-US" b="1" i="1" dirty="0" smtClean="0">
                <a:solidFill>
                  <a:srgbClr val="00B050"/>
                </a:solidFill>
              </a:rPr>
              <a:t>3-compound bitters </a:t>
            </a:r>
            <a:r>
              <a:rPr lang="en-US" b="1" i="1" dirty="0" smtClean="0"/>
              <a:t>: like compound tincture of gentian and some alkaloids which have bitter taste e.g. quinine , strychnine and </a:t>
            </a:r>
            <a:r>
              <a:rPr lang="en-US" b="1" i="1" dirty="0" err="1" smtClean="0"/>
              <a:t>ipecacuanha</a:t>
            </a:r>
            <a:r>
              <a:rPr lang="en-US" b="1" i="1" dirty="0" smtClean="0"/>
              <a:t> . </a:t>
            </a:r>
          </a:p>
          <a:p>
            <a:pPr algn="l"/>
            <a:endParaRPr lang="ar-IQ" b="1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dmin\Desktop\i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6437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Quassia_amara_-_Köhler–s_Medizinal-Pflanzen-11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571480"/>
            <a:ext cx="8786874" cy="62865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i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71414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</TotalTime>
  <Words>1383</Words>
  <Application>Microsoft Office PowerPoint</Application>
  <PresentationFormat>On-screen Show (4:3)</PresentationFormat>
  <Paragraphs>153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Drug affecting on gastrointestinal function  </vt:lpstr>
      <vt:lpstr>Drug affecting on gastrointestinal function</vt:lpstr>
      <vt:lpstr>Slide 3</vt:lpstr>
      <vt:lpstr>Commen Disease for GIT</vt:lpstr>
      <vt:lpstr>Sialagogues</vt:lpstr>
      <vt:lpstr>Bitters</vt:lpstr>
      <vt:lpstr>Slide 7</vt:lpstr>
      <vt:lpstr>Slide 8</vt:lpstr>
      <vt:lpstr>Slide 9</vt:lpstr>
      <vt:lpstr>Bitters</vt:lpstr>
      <vt:lpstr>Antisialagogues</vt:lpstr>
      <vt:lpstr>Slide 12</vt:lpstr>
      <vt:lpstr>Appetizer ( appetite stimulants ) </vt:lpstr>
      <vt:lpstr>Antacids</vt:lpstr>
      <vt:lpstr>Antacids</vt:lpstr>
      <vt:lpstr>Carminative</vt:lpstr>
      <vt:lpstr>Slide 17</vt:lpstr>
      <vt:lpstr>Antizymotic</vt:lpstr>
      <vt:lpstr>Emetics</vt:lpstr>
      <vt:lpstr>Slide 20</vt:lpstr>
      <vt:lpstr>Slide 21</vt:lpstr>
      <vt:lpstr>Antiemetic</vt:lpstr>
      <vt:lpstr>Slide 23</vt:lpstr>
      <vt:lpstr>cholagogues</vt:lpstr>
      <vt:lpstr>Stomachic</vt:lpstr>
      <vt:lpstr>Slide 26</vt:lpstr>
      <vt:lpstr>Slide 27</vt:lpstr>
      <vt:lpstr>Types of the purgatives</vt:lpstr>
      <vt:lpstr>Slide 29</vt:lpstr>
      <vt:lpstr>Adsorbant</vt:lpstr>
      <vt:lpstr>Astringents</vt:lpstr>
      <vt:lpstr>Slide 32</vt:lpstr>
      <vt:lpstr>Antidiarrheal agent</vt:lpstr>
      <vt:lpstr>Antispasmodic</vt:lpstr>
      <vt:lpstr>Prokinetics</vt:lpstr>
      <vt:lpstr>Prokinetics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211</cp:revision>
  <dcterms:created xsi:type="dcterms:W3CDTF">2017-10-10T18:07:33Z</dcterms:created>
  <dcterms:modified xsi:type="dcterms:W3CDTF">2018-11-14T05:08:40Z</dcterms:modified>
</cp:coreProperties>
</file>